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015" r:id="rId4"/>
    <p:sldMasterId id="2147484056" r:id="rId5"/>
    <p:sldMasterId id="2147484082" r:id="rId6"/>
    <p:sldMasterId id="2147484104" r:id="rId7"/>
    <p:sldMasterId id="2147484126" r:id="rId8"/>
  </p:sldMasterIdLst>
  <p:notesMasterIdLst>
    <p:notesMasterId r:id="rId29"/>
  </p:notesMasterIdLst>
  <p:handoutMasterIdLst>
    <p:handoutMasterId r:id="rId30"/>
  </p:handoutMasterIdLst>
  <p:sldIdLst>
    <p:sldId id="258468" r:id="rId9"/>
    <p:sldId id="257933" r:id="rId10"/>
    <p:sldId id="2134959961" r:id="rId11"/>
    <p:sldId id="297" r:id="rId12"/>
    <p:sldId id="2146847759" r:id="rId13"/>
    <p:sldId id="2146847767" r:id="rId14"/>
    <p:sldId id="2146847757" r:id="rId15"/>
    <p:sldId id="298" r:id="rId16"/>
    <p:sldId id="2146847755" r:id="rId17"/>
    <p:sldId id="2134959982" r:id="rId18"/>
    <p:sldId id="1429" r:id="rId19"/>
    <p:sldId id="2146847761" r:id="rId20"/>
    <p:sldId id="2146847762" r:id="rId21"/>
    <p:sldId id="2146847768" r:id="rId22"/>
    <p:sldId id="2146847769" r:id="rId23"/>
    <p:sldId id="2146847760" r:id="rId24"/>
    <p:sldId id="2146847765" r:id="rId25"/>
    <p:sldId id="2146847763" r:id="rId26"/>
    <p:sldId id="2146847764" r:id="rId27"/>
    <p:sldId id="2146847758" r:id="rId28"/>
  </p:sldIdLst>
  <p:sldSz cx="11522075" cy="6480175"/>
  <p:notesSz cx="6858000" cy="9144000"/>
  <p:custDataLst>
    <p:tags r:id="rId31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AB3A74"/>
    <a:srgbClr val="E1E1E1"/>
    <a:srgbClr val="000000"/>
    <a:srgbClr val="E20000"/>
    <a:srgbClr val="992C99"/>
    <a:srgbClr val="4B4B4B"/>
    <a:srgbClr val="C4C4C4"/>
    <a:srgbClr val="00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5D478-1283-46D8-BB71-603C8C3E2539}" v="65" dt="2022-12-01T12:57:03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81669" autoAdjust="0"/>
  </p:normalViewPr>
  <p:slideViewPr>
    <p:cSldViewPr snapToGrid="0" snapToObjects="1">
      <p:cViewPr varScale="1">
        <p:scale>
          <a:sx n="98" d="100"/>
          <a:sy n="98" d="100"/>
        </p:scale>
        <p:origin x="1080" y="102"/>
      </p:cViewPr>
      <p:guideLst>
        <p:guide orient="horz" pos="204"/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5004" y="102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482600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2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2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8262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0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0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87947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1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1074738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1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82600" y="241300"/>
            <a:ext cx="265113" cy="323850"/>
          </a:xfrm>
          <a:custGeom>
            <a:avLst/>
            <a:gdLst>
              <a:gd name="T0" fmla="*/ 402 w 407"/>
              <a:gd name="T1" fmla="*/ 0 h 496"/>
              <a:gd name="T2" fmla="*/ 5 w 407"/>
              <a:gd name="T3" fmla="*/ 0 h 496"/>
              <a:gd name="T4" fmla="*/ 0 w 407"/>
              <a:gd name="T5" fmla="*/ 175 h 496"/>
              <a:gd name="T6" fmla="*/ 26 w 407"/>
              <a:gd name="T7" fmla="*/ 179 h 496"/>
              <a:gd name="T8" fmla="*/ 67 w 407"/>
              <a:gd name="T9" fmla="*/ 64 h 496"/>
              <a:gd name="T10" fmla="*/ 164 w 407"/>
              <a:gd name="T11" fmla="*/ 23 h 496"/>
              <a:gd name="T12" fmla="*/ 164 w 407"/>
              <a:gd name="T13" fmla="*/ 390 h 496"/>
              <a:gd name="T14" fmla="*/ 150 w 407"/>
              <a:gd name="T15" fmla="*/ 452 h 496"/>
              <a:gd name="T16" fmla="*/ 110 w 407"/>
              <a:gd name="T17" fmla="*/ 467 h 496"/>
              <a:gd name="T18" fmla="*/ 81 w 407"/>
              <a:gd name="T19" fmla="*/ 468 h 496"/>
              <a:gd name="T20" fmla="*/ 81 w 407"/>
              <a:gd name="T21" fmla="*/ 496 h 496"/>
              <a:gd name="T22" fmla="*/ 326 w 407"/>
              <a:gd name="T23" fmla="*/ 496 h 496"/>
              <a:gd name="T24" fmla="*/ 326 w 407"/>
              <a:gd name="T25" fmla="*/ 468 h 496"/>
              <a:gd name="T26" fmla="*/ 297 w 407"/>
              <a:gd name="T27" fmla="*/ 467 h 496"/>
              <a:gd name="T28" fmla="*/ 257 w 407"/>
              <a:gd name="T29" fmla="*/ 452 h 496"/>
              <a:gd name="T30" fmla="*/ 243 w 407"/>
              <a:gd name="T31" fmla="*/ 390 h 496"/>
              <a:gd name="T32" fmla="*/ 243 w 407"/>
              <a:gd name="T33" fmla="*/ 23 h 496"/>
              <a:gd name="T34" fmla="*/ 340 w 407"/>
              <a:gd name="T35" fmla="*/ 64 h 496"/>
              <a:gd name="T36" fmla="*/ 381 w 407"/>
              <a:gd name="T37" fmla="*/ 179 h 496"/>
              <a:gd name="T38" fmla="*/ 407 w 407"/>
              <a:gd name="T39" fmla="*/ 175 h 496"/>
              <a:gd name="T40" fmla="*/ 402 w 407"/>
              <a:gd name="T41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7" h="496">
                <a:moveTo>
                  <a:pt x="402" y="0"/>
                </a:moveTo>
                <a:cubicBezTo>
                  <a:pt x="5" y="0"/>
                  <a:pt x="5" y="0"/>
                  <a:pt x="5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31" y="128"/>
                  <a:pt x="45" y="89"/>
                  <a:pt x="67" y="64"/>
                </a:cubicBezTo>
                <a:cubicBezTo>
                  <a:pt x="90" y="38"/>
                  <a:pt x="122" y="25"/>
                  <a:pt x="164" y="23"/>
                </a:cubicBezTo>
                <a:cubicBezTo>
                  <a:pt x="164" y="390"/>
                  <a:pt x="164" y="390"/>
                  <a:pt x="164" y="390"/>
                </a:cubicBezTo>
                <a:cubicBezTo>
                  <a:pt x="164" y="422"/>
                  <a:pt x="159" y="442"/>
                  <a:pt x="150" y="452"/>
                </a:cubicBezTo>
                <a:cubicBezTo>
                  <a:pt x="142" y="460"/>
                  <a:pt x="129" y="465"/>
                  <a:pt x="110" y="467"/>
                </a:cubicBezTo>
                <a:cubicBezTo>
                  <a:pt x="104" y="467"/>
                  <a:pt x="95" y="468"/>
                  <a:pt x="81" y="468"/>
                </a:cubicBezTo>
                <a:cubicBezTo>
                  <a:pt x="81" y="496"/>
                  <a:pt x="81" y="496"/>
                  <a:pt x="81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68"/>
                  <a:pt x="326" y="468"/>
                  <a:pt x="326" y="468"/>
                </a:cubicBezTo>
                <a:cubicBezTo>
                  <a:pt x="312" y="468"/>
                  <a:pt x="303" y="467"/>
                  <a:pt x="297" y="467"/>
                </a:cubicBezTo>
                <a:cubicBezTo>
                  <a:pt x="278" y="465"/>
                  <a:pt x="265" y="460"/>
                  <a:pt x="257" y="452"/>
                </a:cubicBezTo>
                <a:cubicBezTo>
                  <a:pt x="248" y="442"/>
                  <a:pt x="243" y="422"/>
                  <a:pt x="243" y="390"/>
                </a:cubicBezTo>
                <a:cubicBezTo>
                  <a:pt x="243" y="23"/>
                  <a:pt x="243" y="23"/>
                  <a:pt x="243" y="23"/>
                </a:cubicBezTo>
                <a:cubicBezTo>
                  <a:pt x="284" y="25"/>
                  <a:pt x="317" y="38"/>
                  <a:pt x="340" y="64"/>
                </a:cubicBezTo>
                <a:cubicBezTo>
                  <a:pt x="362" y="89"/>
                  <a:pt x="376" y="128"/>
                  <a:pt x="381" y="179"/>
                </a:cubicBezTo>
                <a:cubicBezTo>
                  <a:pt x="407" y="175"/>
                  <a:pt x="407" y="175"/>
                  <a:pt x="407" y="175"/>
                </a:cubicBezTo>
                <a:lnTo>
                  <a:pt x="402" y="0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grpSp>
        <p:nvGrpSpPr>
          <p:cNvPr id="32" name="Gruppieren 31"/>
          <p:cNvGrpSpPr/>
          <p:nvPr/>
        </p:nvGrpSpPr>
        <p:grpSpPr>
          <a:xfrm>
            <a:off x="5254625" y="379413"/>
            <a:ext cx="1119188" cy="85725"/>
            <a:chOff x="1533525" y="379413"/>
            <a:chExt cx="1119188" cy="85725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533525" y="381000"/>
              <a:ext cx="50800" cy="82550"/>
            </a:xfrm>
            <a:custGeom>
              <a:avLst/>
              <a:gdLst>
                <a:gd name="T0" fmla="*/ 0 w 32"/>
                <a:gd name="T1" fmla="*/ 52 h 52"/>
                <a:gd name="T2" fmla="*/ 0 w 32"/>
                <a:gd name="T3" fmla="*/ 0 h 52"/>
                <a:gd name="T4" fmla="*/ 11 w 32"/>
                <a:gd name="T5" fmla="*/ 0 h 52"/>
                <a:gd name="T6" fmla="*/ 11 w 32"/>
                <a:gd name="T7" fmla="*/ 42 h 52"/>
                <a:gd name="T8" fmla="*/ 32 w 32"/>
                <a:gd name="T9" fmla="*/ 42 h 52"/>
                <a:gd name="T10" fmla="*/ 32 w 32"/>
                <a:gd name="T11" fmla="*/ 52 h 52"/>
                <a:gd name="T12" fmla="*/ 0 w 3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42"/>
                  </a:lnTo>
                  <a:lnTo>
                    <a:pt x="32" y="42"/>
                  </a:lnTo>
                  <a:lnTo>
                    <a:pt x="32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5938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627188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9 w 31"/>
                <a:gd name="T13" fmla="*/ 22 h 52"/>
                <a:gd name="T14" fmla="*/ 29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9" y="22"/>
                  </a:lnTo>
                  <a:lnTo>
                    <a:pt x="29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687513" y="381000"/>
              <a:ext cx="53975" cy="82550"/>
            </a:xfrm>
            <a:custGeom>
              <a:avLst/>
              <a:gdLst>
                <a:gd name="T0" fmla="*/ 0 w 34"/>
                <a:gd name="T1" fmla="*/ 52 h 52"/>
                <a:gd name="T2" fmla="*/ 0 w 34"/>
                <a:gd name="T3" fmla="*/ 0 h 52"/>
                <a:gd name="T4" fmla="*/ 33 w 34"/>
                <a:gd name="T5" fmla="*/ 0 h 52"/>
                <a:gd name="T6" fmla="*/ 33 w 34"/>
                <a:gd name="T7" fmla="*/ 10 h 52"/>
                <a:gd name="T8" fmla="*/ 11 w 34"/>
                <a:gd name="T9" fmla="*/ 10 h 52"/>
                <a:gd name="T10" fmla="*/ 11 w 34"/>
                <a:gd name="T11" fmla="*/ 21 h 52"/>
                <a:gd name="T12" fmla="*/ 31 w 34"/>
                <a:gd name="T13" fmla="*/ 21 h 52"/>
                <a:gd name="T14" fmla="*/ 31 w 34"/>
                <a:gd name="T15" fmla="*/ 30 h 52"/>
                <a:gd name="T16" fmla="*/ 11 w 34"/>
                <a:gd name="T17" fmla="*/ 30 h 52"/>
                <a:gd name="T18" fmla="*/ 11 w 34"/>
                <a:gd name="T19" fmla="*/ 43 h 52"/>
                <a:gd name="T20" fmla="*/ 34 w 34"/>
                <a:gd name="T21" fmla="*/ 43 h 52"/>
                <a:gd name="T22" fmla="*/ 34 w 34"/>
                <a:gd name="T23" fmla="*/ 52 h 52"/>
                <a:gd name="T24" fmla="*/ 0 w 34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2">
                  <a:moveTo>
                    <a:pt x="0" y="52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10"/>
                  </a:lnTo>
                  <a:lnTo>
                    <a:pt x="11" y="10"/>
                  </a:lnTo>
                  <a:lnTo>
                    <a:pt x="11" y="21"/>
                  </a:lnTo>
                  <a:lnTo>
                    <a:pt x="31" y="21"/>
                  </a:lnTo>
                  <a:lnTo>
                    <a:pt x="31" y="30"/>
                  </a:lnTo>
                  <a:lnTo>
                    <a:pt x="11" y="30"/>
                  </a:lnTo>
                  <a:lnTo>
                    <a:pt x="11" y="43"/>
                  </a:lnTo>
                  <a:lnTo>
                    <a:pt x="34" y="43"/>
                  </a:lnTo>
                  <a:lnTo>
                    <a:pt x="34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7843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814513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914525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8 w 31"/>
                <a:gd name="T13" fmla="*/ 22 h 52"/>
                <a:gd name="T14" fmla="*/ 28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8" y="22"/>
                  </a:lnTo>
                  <a:lnTo>
                    <a:pt x="28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970088" y="379413"/>
              <a:ext cx="69850" cy="85725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052638" y="381000"/>
              <a:ext cx="61913" cy="82550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154238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2222500" y="381000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0 w 39"/>
                <a:gd name="T3" fmla="*/ 0 h 52"/>
                <a:gd name="T4" fmla="*/ 11 w 39"/>
                <a:gd name="T5" fmla="*/ 0 h 52"/>
                <a:gd name="T6" fmla="*/ 11 w 39"/>
                <a:gd name="T7" fmla="*/ 20 h 52"/>
                <a:gd name="T8" fmla="*/ 28 w 39"/>
                <a:gd name="T9" fmla="*/ 20 h 52"/>
                <a:gd name="T10" fmla="*/ 28 w 39"/>
                <a:gd name="T11" fmla="*/ 0 h 52"/>
                <a:gd name="T12" fmla="*/ 39 w 39"/>
                <a:gd name="T13" fmla="*/ 0 h 52"/>
                <a:gd name="T14" fmla="*/ 39 w 39"/>
                <a:gd name="T15" fmla="*/ 52 h 52"/>
                <a:gd name="T16" fmla="*/ 28 w 39"/>
                <a:gd name="T17" fmla="*/ 52 h 52"/>
                <a:gd name="T18" fmla="*/ 28 w 39"/>
                <a:gd name="T19" fmla="*/ 30 h 52"/>
                <a:gd name="T20" fmla="*/ 11 w 39"/>
                <a:gd name="T21" fmla="*/ 30 h 52"/>
                <a:gd name="T22" fmla="*/ 11 w 39"/>
                <a:gd name="T23" fmla="*/ 52 h 52"/>
                <a:gd name="T24" fmla="*/ 0 w 39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20"/>
                  </a:lnTo>
                  <a:lnTo>
                    <a:pt x="28" y="20"/>
                  </a:lnTo>
                  <a:lnTo>
                    <a:pt x="28" y="0"/>
                  </a:lnTo>
                  <a:lnTo>
                    <a:pt x="39" y="0"/>
                  </a:lnTo>
                  <a:lnTo>
                    <a:pt x="39" y="52"/>
                  </a:lnTo>
                  <a:lnTo>
                    <a:pt x="28" y="52"/>
                  </a:lnTo>
                  <a:lnTo>
                    <a:pt x="28" y="30"/>
                  </a:lnTo>
                  <a:lnTo>
                    <a:pt x="11" y="3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2293938" y="381000"/>
              <a:ext cx="69850" cy="82550"/>
            </a:xfrm>
            <a:custGeom>
              <a:avLst/>
              <a:gdLst>
                <a:gd name="T0" fmla="*/ 16 w 44"/>
                <a:gd name="T1" fmla="*/ 0 h 52"/>
                <a:gd name="T2" fmla="*/ 27 w 44"/>
                <a:gd name="T3" fmla="*/ 0 h 52"/>
                <a:gd name="T4" fmla="*/ 44 w 44"/>
                <a:gd name="T5" fmla="*/ 52 h 52"/>
                <a:gd name="T6" fmla="*/ 32 w 44"/>
                <a:gd name="T7" fmla="*/ 52 h 52"/>
                <a:gd name="T8" fmla="*/ 29 w 44"/>
                <a:gd name="T9" fmla="*/ 41 h 52"/>
                <a:gd name="T10" fmla="*/ 14 w 44"/>
                <a:gd name="T11" fmla="*/ 41 h 52"/>
                <a:gd name="T12" fmla="*/ 11 w 44"/>
                <a:gd name="T13" fmla="*/ 52 h 52"/>
                <a:gd name="T14" fmla="*/ 0 w 44"/>
                <a:gd name="T15" fmla="*/ 52 h 52"/>
                <a:gd name="T16" fmla="*/ 16 w 44"/>
                <a:gd name="T17" fmla="*/ 0 h 52"/>
                <a:gd name="T18" fmla="*/ 17 w 44"/>
                <a:gd name="T19" fmla="*/ 32 h 52"/>
                <a:gd name="T20" fmla="*/ 27 w 44"/>
                <a:gd name="T21" fmla="*/ 32 h 52"/>
                <a:gd name="T22" fmla="*/ 21 w 44"/>
                <a:gd name="T23" fmla="*/ 14 h 52"/>
                <a:gd name="T24" fmla="*/ 17 w 44"/>
                <a:gd name="T25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52">
                  <a:moveTo>
                    <a:pt x="16" y="0"/>
                  </a:moveTo>
                  <a:lnTo>
                    <a:pt x="27" y="0"/>
                  </a:lnTo>
                  <a:lnTo>
                    <a:pt x="44" y="52"/>
                  </a:lnTo>
                  <a:lnTo>
                    <a:pt x="32" y="52"/>
                  </a:lnTo>
                  <a:lnTo>
                    <a:pt x="29" y="41"/>
                  </a:lnTo>
                  <a:lnTo>
                    <a:pt x="14" y="41"/>
                  </a:lnTo>
                  <a:lnTo>
                    <a:pt x="11" y="52"/>
                  </a:lnTo>
                  <a:lnTo>
                    <a:pt x="0" y="52"/>
                  </a:lnTo>
                  <a:lnTo>
                    <a:pt x="16" y="0"/>
                  </a:lnTo>
                  <a:close/>
                  <a:moveTo>
                    <a:pt x="17" y="32"/>
                  </a:moveTo>
                  <a:lnTo>
                    <a:pt x="27" y="32"/>
                  </a:lnTo>
                  <a:lnTo>
                    <a:pt x="21" y="14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2371725" y="381000"/>
              <a:ext cx="61913" cy="82550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2446338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479675" y="381000"/>
              <a:ext cx="60325" cy="82550"/>
            </a:xfrm>
            <a:custGeom>
              <a:avLst/>
              <a:gdLst>
                <a:gd name="T0" fmla="*/ 0 w 38"/>
                <a:gd name="T1" fmla="*/ 52 h 52"/>
                <a:gd name="T2" fmla="*/ 0 w 38"/>
                <a:gd name="T3" fmla="*/ 0 h 52"/>
                <a:gd name="T4" fmla="*/ 11 w 38"/>
                <a:gd name="T5" fmla="*/ 0 h 52"/>
                <a:gd name="T6" fmla="*/ 27 w 38"/>
                <a:gd name="T7" fmla="*/ 34 h 52"/>
                <a:gd name="T8" fmla="*/ 27 w 38"/>
                <a:gd name="T9" fmla="*/ 0 h 52"/>
                <a:gd name="T10" fmla="*/ 38 w 38"/>
                <a:gd name="T11" fmla="*/ 0 h 52"/>
                <a:gd name="T12" fmla="*/ 38 w 38"/>
                <a:gd name="T13" fmla="*/ 52 h 52"/>
                <a:gd name="T14" fmla="*/ 27 w 38"/>
                <a:gd name="T15" fmla="*/ 52 h 52"/>
                <a:gd name="T16" fmla="*/ 10 w 38"/>
                <a:gd name="T17" fmla="*/ 19 h 52"/>
                <a:gd name="T18" fmla="*/ 10 w 38"/>
                <a:gd name="T19" fmla="*/ 52 h 52"/>
                <a:gd name="T20" fmla="*/ 0 w 38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7" y="3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38" y="52"/>
                  </a:lnTo>
                  <a:lnTo>
                    <a:pt x="27" y="52"/>
                  </a:lnTo>
                  <a:lnTo>
                    <a:pt x="10" y="19"/>
                  </a:lnTo>
                  <a:lnTo>
                    <a:pt x="1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552700" y="379413"/>
              <a:ext cx="66675" cy="85725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633663" y="446088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12 w 12"/>
                <a:gd name="T3" fmla="*/ 11 h 11"/>
                <a:gd name="T4" fmla="*/ 0 w 12"/>
                <a:gd name="T5" fmla="*/ 11 h 11"/>
                <a:gd name="T6" fmla="*/ 0 w 12"/>
                <a:gd name="T7" fmla="*/ 0 h 11"/>
                <a:gd name="T8" fmla="*/ 7 w 12"/>
                <a:gd name="T9" fmla="*/ 0 h 11"/>
                <a:gd name="T10" fmla="*/ 12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1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295" userDrawn="1">
          <p15:clr>
            <a:srgbClr val="F26B43"/>
          </p15:clr>
        </p15:guide>
        <p15:guide id="2" pos="401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‹Nr.›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62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13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0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14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7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15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4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16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4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17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77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18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3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2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6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GraphQL</a:t>
            </a:r>
            <a:r>
              <a:rPr lang="en-GB" dirty="0"/>
              <a:t> API is not public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3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Routinen erwähnen</a:t>
            </a:r>
            <a:br>
              <a:rPr lang="de-DE" dirty="0"/>
            </a:br>
            <a:r>
              <a:rPr lang="de-DE" dirty="0"/>
              <a:t>Alarm Systems</a:t>
            </a:r>
          </a:p>
          <a:p>
            <a:r>
              <a:rPr lang="de-DE" dirty="0" err="1"/>
              <a:t>Housesitter</a:t>
            </a:r>
            <a:endParaRPr lang="de-DE" dirty="0"/>
          </a:p>
          <a:p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br>
              <a:rPr lang="de-DE" dirty="0"/>
            </a:br>
            <a:r>
              <a:rPr lang="de-DE" dirty="0"/>
              <a:t>Presence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4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2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Alarm Systems</a:t>
            </a:r>
          </a:p>
          <a:p>
            <a:r>
              <a:rPr lang="de-DE" dirty="0" err="1"/>
              <a:t>Housesitter</a:t>
            </a:r>
            <a:endParaRPr lang="de-DE" dirty="0"/>
          </a:p>
          <a:p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br>
              <a:rPr lang="de-DE" dirty="0"/>
            </a:br>
            <a:r>
              <a:rPr lang="de-DE" dirty="0"/>
              <a:t>Presence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5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0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Routinen erwähnen</a:t>
            </a:r>
            <a:br>
              <a:rPr lang="de-DE" dirty="0"/>
            </a:br>
            <a:r>
              <a:rPr lang="de-DE" dirty="0"/>
              <a:t>Alarm Systems</a:t>
            </a:r>
          </a:p>
          <a:p>
            <a:r>
              <a:rPr lang="de-DE" dirty="0" err="1"/>
              <a:t>Housesitter</a:t>
            </a:r>
            <a:endParaRPr lang="de-DE" dirty="0"/>
          </a:p>
          <a:p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br>
              <a:rPr lang="de-DE" dirty="0"/>
            </a:br>
            <a:r>
              <a:rPr lang="de-DE" dirty="0"/>
              <a:t>Presence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6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56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Wifi </a:t>
            </a:r>
            <a:r>
              <a:rPr lang="de-DE" dirty="0" err="1"/>
              <a:t>configuration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- Home Network Connect</a:t>
            </a:r>
          </a:p>
          <a:p>
            <a:r>
              <a:rPr lang="de-DE"/>
              <a:t>- Guest </a:t>
            </a:r>
            <a:r>
              <a:rPr lang="de-DE" dirty="0"/>
              <a:t>Wifi Sharing </a:t>
            </a:r>
            <a:r>
              <a:rPr lang="de-DE" dirty="0" err="1"/>
              <a:t>with</a:t>
            </a:r>
            <a:r>
              <a:rPr lang="de-DE" dirty="0"/>
              <a:t> QR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7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7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QR Code Sharing</a:t>
            </a:r>
          </a:p>
          <a:p>
            <a:r>
              <a:rPr lang="de-DE" dirty="0"/>
              <a:t>- Alarm Widgets on TV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9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5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Gateway-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10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6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11.emf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NUL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1" y="3240089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Subheadline Tele-</a:t>
            </a:r>
            <a:r>
              <a:rPr lang="de-DE" dirty="0" err="1"/>
              <a:t>GroteskFet</a:t>
            </a:r>
            <a:r>
              <a:rPr lang="de-DE" dirty="0"/>
              <a:t>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/>
          <p:nvPr/>
        </p:nvGrpSpPr>
        <p:grpSpPr bwMode="black">
          <a:xfrm>
            <a:off x="323850" y="5511801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</p:grpSp>
      <p:grpSp>
        <p:nvGrpSpPr>
          <p:cNvPr id="63" name="Gruppieren 62"/>
          <p:cNvGrpSpPr/>
          <p:nvPr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42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6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59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 dirty="0"/>
            </a:p>
          </p:txBody>
        </p:sp>
      </p:grpSp>
      <p:sp>
        <p:nvSpPr>
          <p:cNvPr id="33" name="Titelplatzhalter 1">
            <a:extLst>
              <a:ext uri="{FF2B5EF4-FFF2-40B4-BE49-F238E27FC236}">
                <a16:creationId xmlns:a16="http://schemas.microsoft.com/office/drawing/2014/main" id="{A85850F8-55D4-4740-81F8-80AB721ECA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281668"/>
            <a:ext cx="10874374" cy="1329595"/>
          </a:xfrm>
          <a:noFill/>
        </p:spPr>
        <p:txBody>
          <a:bodyPr wrap="square" lIns="0" tIns="0">
            <a:spAutoFit/>
          </a:bodyPr>
          <a:lstStyle>
            <a:lvl1pPr>
              <a:defRPr sz="4799" b="0" baseline="0" smtClean="0">
                <a:solidFill>
                  <a:schemeClr val="bg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</a:lstStyle>
          <a:p>
            <a:r>
              <a:rPr lang="de-DE" dirty="0"/>
              <a:t>TeleGrotesk Headline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2" name="Textfeld 1"/>
          <p:cNvSpPr txBox="1"/>
          <p:nvPr/>
        </p:nvSpPr>
        <p:spPr bwMode="gray">
          <a:xfrm>
            <a:off x="103239" y="13273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1989" tIns="35994" rIns="71989" bIns="3599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5314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BF61FC1-8369-A54B-8710-AE0D4BDF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84861" y="-969311"/>
            <a:ext cx="5952354" cy="84187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300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97562" y="1402538"/>
            <a:ext cx="5625662" cy="4627624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539549" algn="l"/>
              </a:tabLst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53082" y="1402538"/>
            <a:ext cx="5171868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79DC84-97CC-429B-A8B5-BB4CABB1E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3D6D9-C7E4-4104-90EE-44FE4DB1B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0DFC7-F4F4-4DD4-82DD-D04856314D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7502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7733892" y="1402538"/>
            <a:ext cx="3335100" cy="4627624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53083" y="1403482"/>
            <a:ext cx="7009261" cy="4626681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18F8B3-5B0B-4B00-9A51-9AFBFAAE9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B95D8-AE98-4E97-AEE4-0B919EB39B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135F4-2925-4650-8F4F-8303582022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2006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9BD02-A183-4E01-B035-E928F9FB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954FC-2F7F-4570-9323-89E4D1B1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1522075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837453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3B853-5A00-4DC4-B55D-EDC486B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66863-9DA6-4A64-90AF-C4B8EB76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53082" y="0"/>
            <a:ext cx="11068993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00171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1" y="1511301"/>
            <a:ext cx="11522075" cy="3673475"/>
          </a:xfrm>
          <a:noFill/>
        </p:spPr>
        <p:txBody>
          <a:bodyPr wrap="square" lIns="72000" tIns="0" rIns="72000" anchor="ctr">
            <a:noAutofit/>
          </a:bodyPr>
          <a:lstStyle>
            <a:lvl1pPr algn="ctr">
              <a:defRPr sz="4799" baseline="0" smtClean="0">
                <a:solidFill>
                  <a:schemeClr val="tx2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</a:lstStyle>
          <a:p>
            <a:r>
              <a:rPr lang="de-DE" dirty="0"/>
              <a:t>TeleGrotesk Headline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5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1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8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16C83A-418B-7947-81E9-C46F0F709D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912" y="442914"/>
            <a:ext cx="10382250" cy="52149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64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67D3156-E7ED-404F-8A08-B9059066BB6F}"/>
              </a:ext>
            </a:extLst>
          </p:cNvPr>
          <p:cNvSpPr/>
          <p:nvPr/>
        </p:nvSpPr>
        <p:spPr bwMode="gray">
          <a:xfrm>
            <a:off x="1" y="1"/>
            <a:ext cx="11522075" cy="6480175"/>
          </a:xfrm>
          <a:prstGeom prst="rect">
            <a:avLst/>
          </a:prstGeom>
          <a:solidFill>
            <a:srgbClr val="000000">
              <a:alpha val="79000"/>
            </a:srgb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1989" tIns="71989" rIns="71989" bIns="71989" rtlCol="0" anchor="ctr"/>
          <a:lstStyle/>
          <a:p>
            <a:pPr indent="3174" algn="ctr" defTabSz="45720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GB" sz="1800" dirty="0">
              <a:cs typeface="Arial" charset="0"/>
            </a:endParaRPr>
          </a:p>
        </p:txBody>
      </p:sp>
      <p:sp>
        <p:nvSpPr>
          <p:cNvPr id="7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8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16C83A-418B-7947-81E9-C46F0F709D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912" y="442914"/>
            <a:ext cx="10382250" cy="52149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38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763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12"/>
          <p:cNvSpPr txBox="1">
            <a:spLocks/>
          </p:cNvSpPr>
          <p:nvPr/>
        </p:nvSpPr>
        <p:spPr>
          <a:xfrm>
            <a:off x="1075510" y="2116460"/>
            <a:ext cx="9360000" cy="2255837"/>
          </a:xfrm>
          <a:prstGeom prst="parallelogram">
            <a:avLst>
              <a:gd name="adj" fmla="val 13844"/>
            </a:avLst>
          </a:prstGeom>
          <a:solidFill>
            <a:schemeClr val="tx2">
              <a:alpha val="80000"/>
            </a:schemeClr>
          </a:solidFill>
        </p:spPr>
        <p:txBody>
          <a:bodyPr lIns="719890" anchor="ctr"/>
          <a:lstStyle>
            <a:lvl1pPr algn="ctr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bg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ctr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70000"/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16114" indent="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70000"/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32000" indent="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70000"/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de-DE" sz="5499" dirty="0">
              <a:solidFill>
                <a:srgbClr val="D8117D"/>
              </a:solidFill>
              <a:latin typeface="TeleGrotesk Headline Ultra" charset="0"/>
              <a:ea typeface="TeleGrotesk Headline Ultra" charset="0"/>
              <a:cs typeface="TeleGrotesk Headline Ultra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97876" y="2116460"/>
            <a:ext cx="8702566" cy="2255837"/>
          </a:xfrm>
        </p:spPr>
        <p:txBody>
          <a:bodyPr anchor="ctr"/>
          <a:lstStyle>
            <a:lvl1pPr algn="ctr">
              <a:buClr>
                <a:schemeClr val="tx2"/>
              </a:buClr>
              <a:defRPr sz="2999">
                <a:solidFill>
                  <a:schemeClr val="bg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  <a:lvl2pPr algn="ctr">
              <a:buClr>
                <a:schemeClr val="tx2"/>
              </a:buClr>
              <a:defRPr sz="1999">
                <a:solidFill>
                  <a:schemeClr val="bg1"/>
                </a:solidFill>
              </a:defRPr>
            </a:lvl2pPr>
            <a:lvl3pPr algn="ctr">
              <a:buClr>
                <a:schemeClr val="tx2"/>
              </a:buClr>
              <a:defRPr sz="1999">
                <a:solidFill>
                  <a:schemeClr val="bg1"/>
                </a:solidFill>
              </a:defRPr>
            </a:lvl3pPr>
            <a:lvl4pPr algn="ctr">
              <a:buClr>
                <a:schemeClr val="tx2"/>
              </a:buClr>
              <a:defRPr sz="1999">
                <a:solidFill>
                  <a:schemeClr val="bg1"/>
                </a:solidFill>
              </a:defRPr>
            </a:lvl4pPr>
            <a:lvl5pPr algn="ctr">
              <a:buClr>
                <a:schemeClr val="tx2"/>
              </a:buClr>
              <a:defRPr sz="19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13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1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9" y="1590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9" y="1590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9" y="1590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1"/>
            <a:ext cx="10872000" cy="2280023"/>
          </a:xfrm>
        </p:spPr>
        <p:txBody>
          <a:bodyPr/>
          <a:lstStyle>
            <a:lvl1pPr marL="0" marR="0" indent="0" algn="l" defTabSz="45723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399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399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399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399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44083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Inhalt/Agenda</a:t>
            </a:r>
          </a:p>
        </p:txBody>
      </p:sp>
    </p:spTree>
    <p:extLst>
      <p:ext uri="{BB962C8B-B14F-4D97-AF65-F5344CB8AC3E}">
        <p14:creationId xmlns:p14="http://schemas.microsoft.com/office/powerpoint/2010/main" val="2945726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32928" y="3290120"/>
            <a:ext cx="5239369" cy="1156567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32928" y="4600754"/>
            <a:ext cx="5239369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Add picture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A69EF6-EF93-45A3-A9B7-C46A6B428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72143" y="5260193"/>
            <a:ext cx="2946836" cy="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0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589713" y="450721"/>
            <a:ext cx="5987850" cy="1836900"/>
          </a:xfrm>
        </p:spPr>
        <p:txBody>
          <a:bodyPr l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2457704"/>
            <a:ext cx="5171325" cy="476233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97AF30-21A1-4589-B77A-7798FC0A4D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3145" y="3112560"/>
            <a:ext cx="2946836" cy="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6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Living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2567672"/>
            <a:ext cx="10874374" cy="2742289"/>
          </a:xfrm>
          <a:noFill/>
        </p:spPr>
        <p:txBody>
          <a:bodyPr wrap="square" lIns="0" tIns="0">
            <a:spAutoFit/>
          </a:bodyPr>
          <a:lstStyle>
            <a:lvl1pPr algn="ctr">
              <a:defRPr sz="6598" b="0" baseline="0" smtClean="0">
                <a:solidFill>
                  <a:schemeClr val="bg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</a:lstStyle>
          <a:p>
            <a:r>
              <a:rPr lang="de-DE" dirty="0"/>
              <a:t>TeleGrotesk Headline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3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5527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34063" y="4600754"/>
            <a:ext cx="7076550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34063" y="2613387"/>
            <a:ext cx="7076550" cy="18369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6803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EC9D4F-79FA-44F2-89CB-828F3C1FA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72143" y="5260193"/>
            <a:ext cx="2946836" cy="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7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589713" y="2541754"/>
            <a:ext cx="7280681" cy="1904933"/>
          </a:xfrm>
        </p:spPr>
        <p:txBody>
          <a:bodyPr lIns="0" anchor="b"/>
          <a:lstStyle>
            <a:lvl1pPr algn="l">
              <a:lnSpc>
                <a:spcPct val="90000"/>
              </a:lnSpc>
              <a:defRPr sz="6803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4600754"/>
            <a:ext cx="7280681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F475D6-7C98-470E-B89B-593C711517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1991" y="5260193"/>
            <a:ext cx="2946836" cy="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88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400163" y="1879421"/>
            <a:ext cx="6532200" cy="2313133"/>
          </a:xfrm>
        </p:spPr>
        <p:txBody>
          <a:bodyPr anchor="b"/>
          <a:lstStyle>
            <a:lvl1pPr>
              <a:lnSpc>
                <a:spcPct val="90000"/>
              </a:lnSpc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00163" y="4351123"/>
            <a:ext cx="6532200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marL="0" marR="0" lvl="4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7810717" cy="6480175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86639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3" y="1879421"/>
            <a:ext cx="6464156" cy="2313133"/>
          </a:xfrm>
        </p:spPr>
        <p:txBody>
          <a:bodyPr anchor="b"/>
          <a:lstStyle>
            <a:lvl1pPr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4351122"/>
            <a:ext cx="6464156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marL="0" marR="0" lvl="4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914851" y="0"/>
            <a:ext cx="6607225" cy="6480175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032101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40381" y="1879421"/>
            <a:ext cx="6191981" cy="2313133"/>
          </a:xfrm>
        </p:spPr>
        <p:txBody>
          <a:bodyPr anchor="b"/>
          <a:lstStyle>
            <a:lvl1pPr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40381" y="4350839"/>
            <a:ext cx="6191981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marL="0" marR="0" lvl="4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 dirty="0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6949250" cy="6480176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098767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87296" y="0"/>
            <a:ext cx="6234779" cy="6480175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69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3" y="382688"/>
            <a:ext cx="5171325" cy="68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46390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0287" y="1403210"/>
            <a:ext cx="10342650" cy="44904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546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51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5897125" y="1401984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67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rennfolie Living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080D5F-97D1-F342-A308-52180F3F2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3" t="4731" r="5028" b="10478"/>
          <a:stretch/>
        </p:blipFill>
        <p:spPr>
          <a:xfrm>
            <a:off x="883" y="1"/>
            <a:ext cx="11521193" cy="6480175"/>
          </a:xfrm>
          <a:prstGeom prst="rect">
            <a:avLst/>
          </a:prstGeom>
        </p:spPr>
      </p:pic>
      <p:sp>
        <p:nvSpPr>
          <p:cNvPr id="3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3C489AD5-BC23-F246-84F4-E14CD1A4F3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2567672"/>
            <a:ext cx="10874374" cy="2742289"/>
          </a:xfrm>
          <a:noFill/>
        </p:spPr>
        <p:txBody>
          <a:bodyPr wrap="square" lIns="0" tIns="0">
            <a:spAutoFit/>
          </a:bodyPr>
          <a:lstStyle>
            <a:lvl1pPr algn="ctr">
              <a:defRPr sz="6598" b="0" smtClean="0">
                <a:solidFill>
                  <a:schemeClr val="bg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</a:lstStyle>
          <a:p>
            <a:r>
              <a:rPr lang="de-DE" dirty="0"/>
              <a:t>TeleGrotesk Headline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960676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46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589713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243419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5897125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8550831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89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7666263" y="1403187"/>
            <a:ext cx="3266100" cy="5076988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2173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5294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589713" y="140279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129897" y="1403187"/>
            <a:ext cx="7392178" cy="4023283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3" dirty="0"/>
          </a:p>
        </p:txBody>
      </p:sp>
    </p:spTree>
    <p:extLst>
      <p:ext uri="{BB962C8B-B14F-4D97-AF65-F5344CB8AC3E}">
        <p14:creationId xmlns:p14="http://schemas.microsoft.com/office/powerpoint/2010/main" val="1789758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90392" y="2763854"/>
            <a:ext cx="7317183" cy="2313133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378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Font typeface="+mn-lt" panose="020B0604020202020204" pitchFamily="34" charset="0"/>
              <a:buNone/>
              <a:defRPr sz="1701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“Click to insert a powerful quote, multi-lined possible”</a:t>
            </a:r>
          </a:p>
          <a:p>
            <a:pPr lvl="1"/>
            <a:r>
              <a:rPr lang="en-US" dirty="0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5762074" cy="6480175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69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 dirty="0"/>
              <a:t>White background or add </a:t>
            </a:r>
            <a:br>
              <a:rPr lang="en-US" dirty="0"/>
            </a:br>
            <a:r>
              <a:rPr lang="en-US" dirty="0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386917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>
          <p15:clr>
            <a:srgbClr val="FBAE40"/>
          </p15:clr>
        </p15:guide>
        <p15:guide id="3" orient="horz" pos="13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7140" y="1402538"/>
            <a:ext cx="5626084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539549" algn="l"/>
              </a:tabLst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138" y="1403482"/>
            <a:ext cx="6804905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47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200506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89607" y="0"/>
            <a:ext cx="10932468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29167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Überschrift einzeilig </a:t>
            </a:r>
            <a:r>
              <a:rPr lang="de-DE" dirty="0" err="1"/>
              <a:t>40pt</a:t>
            </a:r>
            <a:r>
              <a:rPr lang="de-DE" dirty="0"/>
              <a:t> (zweizeilig </a:t>
            </a:r>
            <a:r>
              <a:rPr lang="de-DE" dirty="0" err="1"/>
              <a:t>24pt</a:t>
            </a:r>
            <a:r>
              <a:rPr lang="de-DE" dirty="0"/>
              <a:t>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intern | HUBWWP PIP#6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4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rennfolie Living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281668"/>
            <a:ext cx="10874374" cy="1329595"/>
          </a:xfrm>
          <a:noFill/>
        </p:spPr>
        <p:txBody>
          <a:bodyPr wrap="square" lIns="0" tIns="0">
            <a:spAutoFit/>
          </a:bodyPr>
          <a:lstStyle>
            <a:lvl1pPr>
              <a:defRPr sz="4799" b="0" baseline="0" smtClean="0">
                <a:solidFill>
                  <a:schemeClr val="bg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defRPr>
            </a:lvl1pPr>
          </a:lstStyle>
          <a:p>
            <a:r>
              <a:rPr lang="de-DE" dirty="0"/>
              <a:t>TeleGrotesk Headline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3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392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20988"/>
              </p:ext>
            </p:extLst>
          </p:nvPr>
        </p:nvGraphicFramePr>
        <p:xfrm>
          <a:off x="1590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8" name="Objek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1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1479" y="252002"/>
            <a:ext cx="10703737" cy="503999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1477" y="1388378"/>
            <a:ext cx="10698407" cy="4195984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7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8E49D3B4-EE05-4D29-B743-49640528E1C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ltGray">
          <a:xfrm>
            <a:off x="1882226" y="0"/>
            <a:ext cx="9639849" cy="6480175"/>
          </a:xfrm>
          <a:custGeom>
            <a:avLst/>
            <a:gdLst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7" fmla="*/ 0 w 10200336"/>
              <a:gd name="connsiteY7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7" fmla="*/ 0 w 10200336"/>
              <a:gd name="connsiteY7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7" fmla="*/ 0 w 10200336"/>
              <a:gd name="connsiteY7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7" fmla="*/ 0 w 10200336"/>
              <a:gd name="connsiteY7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4544869 w 10200336"/>
              <a:gd name="connsiteY5" fmla="*/ 5909327 h 6858000"/>
              <a:gd name="connsiteX6" fmla="*/ 249455 w 10200336"/>
              <a:gd name="connsiteY6" fmla="*/ 70838 h 6858000"/>
              <a:gd name="connsiteX7" fmla="*/ 0 w 10200336"/>
              <a:gd name="connsiteY7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4474430 w 10200336"/>
              <a:gd name="connsiteY4" fmla="*/ 6840328 h 6858000"/>
              <a:gd name="connsiteX5" fmla="*/ 249455 w 10200336"/>
              <a:gd name="connsiteY5" fmla="*/ 70838 h 6858000"/>
              <a:gd name="connsiteX6" fmla="*/ 0 w 10200336"/>
              <a:gd name="connsiteY6" fmla="*/ 0 h 6858000"/>
              <a:gd name="connsiteX0" fmla="*/ 127692 w 10328028"/>
              <a:gd name="connsiteY0" fmla="*/ 0 h 6858000"/>
              <a:gd name="connsiteX1" fmla="*/ 10328028 w 10328028"/>
              <a:gd name="connsiteY1" fmla="*/ 0 h 6858000"/>
              <a:gd name="connsiteX2" fmla="*/ 10328028 w 10328028"/>
              <a:gd name="connsiteY2" fmla="*/ 6858000 h 6858000"/>
              <a:gd name="connsiteX3" fmla="*/ 4598966 w 10328028"/>
              <a:gd name="connsiteY3" fmla="*/ 6858000 h 6858000"/>
              <a:gd name="connsiteX4" fmla="*/ 4602122 w 10328028"/>
              <a:gd name="connsiteY4" fmla="*/ 6840328 h 6858000"/>
              <a:gd name="connsiteX5" fmla="*/ 127692 w 10328028"/>
              <a:gd name="connsiteY5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  <a:gd name="connsiteX0" fmla="*/ 0 w 10200336"/>
              <a:gd name="connsiteY0" fmla="*/ 0 h 6858000"/>
              <a:gd name="connsiteX1" fmla="*/ 10200336 w 10200336"/>
              <a:gd name="connsiteY1" fmla="*/ 0 h 6858000"/>
              <a:gd name="connsiteX2" fmla="*/ 10200336 w 10200336"/>
              <a:gd name="connsiteY2" fmla="*/ 6858000 h 6858000"/>
              <a:gd name="connsiteX3" fmla="*/ 4471274 w 10200336"/>
              <a:gd name="connsiteY3" fmla="*/ 6858000 h 6858000"/>
              <a:gd name="connsiteX4" fmla="*/ 0 w 1020033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0336" h="6858000">
                <a:moveTo>
                  <a:pt x="0" y="0"/>
                </a:moveTo>
                <a:lnTo>
                  <a:pt x="10200336" y="0"/>
                </a:lnTo>
                <a:lnTo>
                  <a:pt x="10200336" y="6858000"/>
                </a:lnTo>
                <a:lnTo>
                  <a:pt x="4471274" y="6858000"/>
                </a:lnTo>
                <a:cubicBezTo>
                  <a:pt x="4990624" y="2752725"/>
                  <a:pt x="1814275" y="495300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89138" y="2763801"/>
            <a:ext cx="4558931" cy="1632853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138" y="4553865"/>
            <a:ext cx="4558931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89E23B-420A-4B90-A075-976B45DCE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3059" y="5260121"/>
            <a:ext cx="3301549" cy="7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ildplatzhalter 50">
            <a:extLst>
              <a:ext uri="{FF2B5EF4-FFF2-40B4-BE49-F238E27FC236}">
                <a16:creationId xmlns:a16="http://schemas.microsoft.com/office/drawing/2014/main" id="{B98BB0D5-0461-45DC-9668-20BA320040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8814699" cy="6480175"/>
          </a:xfrm>
          <a:custGeom>
            <a:avLst/>
            <a:gdLst>
              <a:gd name="connsiteX0" fmla="*/ 0 w 9327210"/>
              <a:gd name="connsiteY0" fmla="*/ 0 h 6858000"/>
              <a:gd name="connsiteX1" fmla="*/ 9327210 w 9327210"/>
              <a:gd name="connsiteY1" fmla="*/ 0 h 6858000"/>
              <a:gd name="connsiteX2" fmla="*/ 9235979 w 9327210"/>
              <a:gd name="connsiteY2" fmla="*/ 25804 h 6858000"/>
              <a:gd name="connsiteX3" fmla="*/ 4808914 w 9327210"/>
              <a:gd name="connsiteY3" fmla="*/ 6019305 h 6858000"/>
              <a:gd name="connsiteX4" fmla="*/ 4841444 w 9327210"/>
              <a:gd name="connsiteY4" fmla="*/ 6660953 h 6858000"/>
              <a:gd name="connsiteX5" fmla="*/ 4866583 w 9327210"/>
              <a:gd name="connsiteY5" fmla="*/ 6858000 h 6858000"/>
              <a:gd name="connsiteX6" fmla="*/ 0 w 93272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7210" h="6858000">
                <a:moveTo>
                  <a:pt x="0" y="0"/>
                </a:moveTo>
                <a:lnTo>
                  <a:pt x="9327210" y="0"/>
                </a:lnTo>
                <a:lnTo>
                  <a:pt x="9235979" y="25804"/>
                </a:lnTo>
                <a:cubicBezTo>
                  <a:pt x="6671162" y="820372"/>
                  <a:pt x="4808914" y="3203228"/>
                  <a:pt x="4808914" y="6019305"/>
                </a:cubicBezTo>
                <a:cubicBezTo>
                  <a:pt x="4808914" y="6235927"/>
                  <a:pt x="4819934" y="6449984"/>
                  <a:pt x="4841444" y="6660953"/>
                </a:cubicBezTo>
                <a:lnTo>
                  <a:pt x="48665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897140" y="2559883"/>
            <a:ext cx="5035238" cy="1836900"/>
          </a:xfrm>
        </p:spPr>
        <p:txBody>
          <a:bodyPr l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40" y="4553865"/>
            <a:ext cx="5035238" cy="476233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06F06536-3D07-4C59-AA2A-3F85D055D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5951" y="5260121"/>
            <a:ext cx="3301549" cy="7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B73199F-FBFF-49FB-BEB7-4AD7E1E9CB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739863" y="0"/>
            <a:ext cx="5782212" cy="6480175"/>
          </a:xfrm>
          <a:custGeom>
            <a:avLst/>
            <a:gdLst>
              <a:gd name="connsiteX0" fmla="*/ 20730 w 6118406"/>
              <a:gd name="connsiteY0" fmla="*/ 0 h 6858000"/>
              <a:gd name="connsiteX1" fmla="*/ 6118406 w 6118406"/>
              <a:gd name="connsiteY1" fmla="*/ 0 h 6858000"/>
              <a:gd name="connsiteX2" fmla="*/ 6118406 w 6118406"/>
              <a:gd name="connsiteY2" fmla="*/ 6858000 h 6858000"/>
              <a:gd name="connsiteX3" fmla="*/ 0 w 6118406"/>
              <a:gd name="connsiteY3" fmla="*/ 6858000 h 6858000"/>
              <a:gd name="connsiteX4" fmla="*/ 8119 w 6118406"/>
              <a:gd name="connsiteY4" fmla="*/ 6843935 h 6858000"/>
              <a:gd name="connsiteX5" fmla="*/ 881170 w 6118406"/>
              <a:gd name="connsiteY5" fmla="*/ 3409705 h 6858000"/>
              <a:gd name="connsiteX6" fmla="*/ 167863 w 6118406"/>
              <a:gd name="connsiteY6" fmla="*/ 2861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8406" h="6858000">
                <a:moveTo>
                  <a:pt x="20730" y="0"/>
                </a:moveTo>
                <a:lnTo>
                  <a:pt x="6118406" y="0"/>
                </a:lnTo>
                <a:lnTo>
                  <a:pt x="6118406" y="6858000"/>
                </a:lnTo>
                <a:lnTo>
                  <a:pt x="0" y="6858000"/>
                </a:lnTo>
                <a:lnTo>
                  <a:pt x="8119" y="6843935"/>
                </a:lnTo>
                <a:cubicBezTo>
                  <a:pt x="564903" y="5823066"/>
                  <a:pt x="881170" y="4653173"/>
                  <a:pt x="881170" y="3409705"/>
                </a:cubicBezTo>
                <a:cubicBezTo>
                  <a:pt x="881170" y="2290585"/>
                  <a:pt x="624994" y="1231061"/>
                  <a:pt x="167863" y="2861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 baseline="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138" y="4553865"/>
            <a:ext cx="5001216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89138" y="2219474"/>
            <a:ext cx="5001216" cy="2177309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102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1E5D404-C76D-4ED2-AD95-1756CAF42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29031" y="5260121"/>
            <a:ext cx="3301549" cy="7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86CAD0D-D464-44FE-B352-A8D79A8FD6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5783719" cy="6480175"/>
          </a:xfrm>
          <a:custGeom>
            <a:avLst/>
            <a:gdLst>
              <a:gd name="connsiteX0" fmla="*/ 0 w 6102592"/>
              <a:gd name="connsiteY0" fmla="*/ 0 h 6858000"/>
              <a:gd name="connsiteX1" fmla="*/ 6080808 w 6102592"/>
              <a:gd name="connsiteY1" fmla="*/ 0 h 6858000"/>
              <a:gd name="connsiteX2" fmla="*/ 5948051 w 6102592"/>
              <a:gd name="connsiteY2" fmla="*/ 259205 h 6858000"/>
              <a:gd name="connsiteX3" fmla="*/ 5231904 w 6102592"/>
              <a:gd name="connsiteY3" fmla="*/ 3407734 h 6858000"/>
              <a:gd name="connsiteX4" fmla="*/ 5948051 w 6102592"/>
              <a:gd name="connsiteY4" fmla="*/ 6556263 h 6858000"/>
              <a:gd name="connsiteX5" fmla="*/ 6102592 w 6102592"/>
              <a:gd name="connsiteY5" fmla="*/ 6858000 h 6858000"/>
              <a:gd name="connsiteX6" fmla="*/ 0 w 610259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2592" h="6858000">
                <a:moveTo>
                  <a:pt x="0" y="0"/>
                </a:moveTo>
                <a:lnTo>
                  <a:pt x="6080808" y="0"/>
                </a:lnTo>
                <a:lnTo>
                  <a:pt x="5948051" y="259205"/>
                </a:lnTo>
                <a:cubicBezTo>
                  <a:pt x="5489101" y="1211683"/>
                  <a:pt x="5231904" y="2279673"/>
                  <a:pt x="5231904" y="3407734"/>
                </a:cubicBezTo>
                <a:cubicBezTo>
                  <a:pt x="5231904" y="4535796"/>
                  <a:pt x="5489101" y="5603786"/>
                  <a:pt x="5948051" y="6556263"/>
                </a:cubicBezTo>
                <a:lnTo>
                  <a:pt x="6102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5897140" y="2491638"/>
            <a:ext cx="5035238" cy="1904933"/>
          </a:xfrm>
        </p:spPr>
        <p:txBody>
          <a:bodyPr lIns="0" anchor="b"/>
          <a:lstStyle>
            <a:lvl1pPr algn="l">
              <a:lnSpc>
                <a:spcPct val="90000"/>
              </a:lnSpc>
              <a:defRPr sz="6803">
                <a:solidFill>
                  <a:schemeClr val="bg1"/>
                </a:solidFill>
              </a:defRPr>
            </a:lvl1pPr>
          </a:lstStyle>
          <a:p>
            <a:r>
              <a:rPr lang="de-DE"/>
              <a:t>Titel hinzufügen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40" y="4554832"/>
            <a:ext cx="5035238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37282CC-175B-4F4C-9696-B6E01C6743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5951" y="5260121"/>
            <a:ext cx="3301549" cy="7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C1A8914-CB32-4BC9-90D4-E0C7AA6E63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4145101" cy="6480175"/>
          </a:xfrm>
          <a:custGeom>
            <a:avLst/>
            <a:gdLst>
              <a:gd name="connsiteX0" fmla="*/ 0 w 4386108"/>
              <a:gd name="connsiteY0" fmla="*/ 0 h 6858000"/>
              <a:gd name="connsiteX1" fmla="*/ 4386108 w 4386108"/>
              <a:gd name="connsiteY1" fmla="*/ 0 h 6858000"/>
              <a:gd name="connsiteX2" fmla="*/ 4298433 w 4386108"/>
              <a:gd name="connsiteY2" fmla="*/ 111568 h 6858000"/>
              <a:gd name="connsiteX3" fmla="*/ 3196914 w 4386108"/>
              <a:gd name="connsiteY3" fmla="*/ 3429000 h 6858000"/>
              <a:gd name="connsiteX4" fmla="*/ 4298433 w 4386108"/>
              <a:gd name="connsiteY4" fmla="*/ 6746432 h 6858000"/>
              <a:gd name="connsiteX5" fmla="*/ 4386108 w 4386108"/>
              <a:gd name="connsiteY5" fmla="*/ 6858000 h 6858000"/>
              <a:gd name="connsiteX6" fmla="*/ 0 w 438610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108" h="6858000">
                <a:moveTo>
                  <a:pt x="0" y="0"/>
                </a:moveTo>
                <a:lnTo>
                  <a:pt x="4386108" y="0"/>
                </a:lnTo>
                <a:lnTo>
                  <a:pt x="4298433" y="111568"/>
                </a:lnTo>
                <a:cubicBezTo>
                  <a:pt x="3606609" y="1036646"/>
                  <a:pt x="3196914" y="2184979"/>
                  <a:pt x="3196914" y="3429000"/>
                </a:cubicBezTo>
                <a:cubicBezTo>
                  <a:pt x="3196914" y="4673022"/>
                  <a:pt x="3606609" y="5821354"/>
                  <a:pt x="4298433" y="6746432"/>
                </a:cubicBezTo>
                <a:lnTo>
                  <a:pt x="43861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923652" y="1813088"/>
            <a:ext cx="7008506" cy="476233"/>
          </a:xfrm>
        </p:spPr>
        <p:txBody>
          <a:bodyPr anchor="b"/>
          <a:lstStyle>
            <a:lvl1pPr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923652" y="2355813"/>
            <a:ext cx="7008506" cy="23131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</p:spTree>
    <p:extLst>
      <p:ext uri="{BB962C8B-B14F-4D97-AF65-F5344CB8AC3E}">
        <p14:creationId xmlns:p14="http://schemas.microsoft.com/office/powerpoint/2010/main" val="4162328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61F8882-0B3E-4139-A7AD-CCBC7FCE77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431833" y="0"/>
            <a:ext cx="6090244" cy="6480175"/>
          </a:xfrm>
          <a:custGeom>
            <a:avLst/>
            <a:gdLst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75908 w 6444347"/>
              <a:gd name="connsiteY4" fmla="*/ 6726509 h 6858000"/>
              <a:gd name="connsiteX5" fmla="*/ 924410 w 6444347"/>
              <a:gd name="connsiteY5" fmla="*/ 3388844 h 6858000"/>
              <a:gd name="connsiteX6" fmla="*/ 75908 w 6444347"/>
              <a:gd name="connsiteY6" fmla="*/ 5118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75908 w 6444347"/>
              <a:gd name="connsiteY4" fmla="*/ 6726509 h 6858000"/>
              <a:gd name="connsiteX5" fmla="*/ 75908 w 6444347"/>
              <a:gd name="connsiteY5" fmla="*/ 51180 h 6858000"/>
              <a:gd name="connsiteX6" fmla="*/ 46363 w 6444347"/>
              <a:gd name="connsiteY6" fmla="*/ 0 h 6858000"/>
              <a:gd name="connsiteX0" fmla="*/ 462530 w 6860514"/>
              <a:gd name="connsiteY0" fmla="*/ 0 h 6858000"/>
              <a:gd name="connsiteX1" fmla="*/ 6860514 w 6860514"/>
              <a:gd name="connsiteY1" fmla="*/ 0 h 6858000"/>
              <a:gd name="connsiteX2" fmla="*/ 6860514 w 6860514"/>
              <a:gd name="connsiteY2" fmla="*/ 6858000 h 6858000"/>
              <a:gd name="connsiteX3" fmla="*/ 416167 w 6860514"/>
              <a:gd name="connsiteY3" fmla="*/ 6858000 h 6858000"/>
              <a:gd name="connsiteX4" fmla="*/ 492075 w 6860514"/>
              <a:gd name="connsiteY4" fmla="*/ 6726509 h 6858000"/>
              <a:gd name="connsiteX5" fmla="*/ 462530 w 6860514"/>
              <a:gd name="connsiteY5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  <a:gd name="connsiteX0" fmla="*/ 46363 w 6444347"/>
              <a:gd name="connsiteY0" fmla="*/ 0 h 6858000"/>
              <a:gd name="connsiteX1" fmla="*/ 6444347 w 6444347"/>
              <a:gd name="connsiteY1" fmla="*/ 0 h 6858000"/>
              <a:gd name="connsiteX2" fmla="*/ 6444347 w 6444347"/>
              <a:gd name="connsiteY2" fmla="*/ 6858000 h 6858000"/>
              <a:gd name="connsiteX3" fmla="*/ 0 w 6444347"/>
              <a:gd name="connsiteY3" fmla="*/ 6858000 h 6858000"/>
              <a:gd name="connsiteX4" fmla="*/ 46363 w 644434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347" h="6858000">
                <a:moveTo>
                  <a:pt x="46363" y="0"/>
                </a:moveTo>
                <a:lnTo>
                  <a:pt x="6444347" y="0"/>
                </a:lnTo>
                <a:lnTo>
                  <a:pt x="6444347" y="6858000"/>
                </a:lnTo>
                <a:lnTo>
                  <a:pt x="0" y="6858000"/>
                </a:lnTo>
                <a:cubicBezTo>
                  <a:pt x="1793454" y="3492500"/>
                  <a:pt x="196009" y="520700"/>
                  <a:pt x="463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3" y="1811282"/>
            <a:ext cx="5171325" cy="476233"/>
          </a:xfrm>
        </p:spPr>
        <p:txBody>
          <a:bodyPr anchor="b"/>
          <a:lstStyle>
            <a:lvl1pPr>
              <a:defRPr sz="378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2349638"/>
            <a:ext cx="5171325" cy="2381167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 b="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7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0202302-BB37-4FD4-BF78-928748F547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47705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82552 h 6858000"/>
              <a:gd name="connsiteX5" fmla="*/ 33989 w 12192000"/>
              <a:gd name="connsiteY5" fmla="*/ 4613444 h 6858000"/>
              <a:gd name="connsiteX6" fmla="*/ 2150406 w 12192000"/>
              <a:gd name="connsiteY6" fmla="*/ 5373217 h 6858000"/>
              <a:gd name="connsiteX7" fmla="*/ 5477621 w 12192000"/>
              <a:gd name="connsiteY7" fmla="*/ 2046003 h 6858000"/>
              <a:gd name="connsiteX8" fmla="*/ 4909385 w 12192000"/>
              <a:gd name="connsiteY8" fmla="*/ 1857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7705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82552"/>
                </a:lnTo>
                <a:lnTo>
                  <a:pt x="33989" y="4613444"/>
                </a:lnTo>
                <a:cubicBezTo>
                  <a:pt x="609128" y="5088090"/>
                  <a:pt x="1346469" y="5373217"/>
                  <a:pt x="2150406" y="5373217"/>
                </a:cubicBezTo>
                <a:cubicBezTo>
                  <a:pt x="3987976" y="5373217"/>
                  <a:pt x="5477621" y="3883573"/>
                  <a:pt x="5477621" y="2046003"/>
                </a:cubicBezTo>
                <a:cubicBezTo>
                  <a:pt x="5477621" y="1356914"/>
                  <a:pt x="5268139" y="716753"/>
                  <a:pt x="4909385" y="18572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138" y="926697"/>
            <a:ext cx="3980559" cy="476233"/>
          </a:xfrm>
        </p:spPr>
        <p:txBody>
          <a:bodyPr anchor="b"/>
          <a:lstStyle>
            <a:lvl1pPr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138" y="1455220"/>
            <a:ext cx="3980559" cy="193895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9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2094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CA65A3E-5A84-41DB-BDBE-AEFA809AA3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4520917" cy="6480175"/>
          </a:xfrm>
          <a:custGeom>
            <a:avLst/>
            <a:gdLst>
              <a:gd name="connsiteX0" fmla="*/ 0 w 4783776"/>
              <a:gd name="connsiteY0" fmla="*/ 0 h 6858000"/>
              <a:gd name="connsiteX1" fmla="*/ 4783776 w 4783776"/>
              <a:gd name="connsiteY1" fmla="*/ 0 h 6858000"/>
              <a:gd name="connsiteX2" fmla="*/ 4638207 w 4783776"/>
              <a:gd name="connsiteY2" fmla="*/ 283801 h 6858000"/>
              <a:gd name="connsiteX3" fmla="*/ 3920606 w 4783776"/>
              <a:gd name="connsiteY3" fmla="*/ 3434065 h 6858000"/>
              <a:gd name="connsiteX4" fmla="*/ 4638207 w 4783776"/>
              <a:gd name="connsiteY4" fmla="*/ 6584329 h 6858000"/>
              <a:gd name="connsiteX5" fmla="*/ 4778580 w 4783776"/>
              <a:gd name="connsiteY5" fmla="*/ 6858000 h 6858000"/>
              <a:gd name="connsiteX6" fmla="*/ 0 w 4783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3776" h="6858000">
                <a:moveTo>
                  <a:pt x="0" y="0"/>
                </a:moveTo>
                <a:lnTo>
                  <a:pt x="4783776" y="0"/>
                </a:lnTo>
                <a:lnTo>
                  <a:pt x="4638207" y="283801"/>
                </a:lnTo>
                <a:cubicBezTo>
                  <a:pt x="4178324" y="1236804"/>
                  <a:pt x="3920606" y="2305382"/>
                  <a:pt x="3920606" y="3434065"/>
                </a:cubicBezTo>
                <a:cubicBezTo>
                  <a:pt x="3920606" y="4562748"/>
                  <a:pt x="4178324" y="5631327"/>
                  <a:pt x="4638207" y="6584329"/>
                </a:cubicBezTo>
                <a:lnTo>
                  <a:pt x="47785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2" y="382688"/>
            <a:ext cx="3061969" cy="6803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1681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6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rennfolie vertik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8" descr="T_Logo_3c_Slogan_p_DE_1000%.e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20145CA-8958-47B7-93A4-E2A882204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8898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435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5897125" y="1401984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215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43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3243419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5897125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/>
          </p:nvPr>
        </p:nvSpPr>
        <p:spPr bwMode="black">
          <a:xfrm>
            <a:off x="8550831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138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1888388-F7C3-4E8F-9547-F314A2803111}"/>
              </a:ext>
            </a:extLst>
          </p:cNvPr>
          <p:cNvSpPr/>
          <p:nvPr/>
        </p:nvSpPr>
        <p:spPr bwMode="grayWhite">
          <a:xfrm>
            <a:off x="7666262" y="2695549"/>
            <a:ext cx="3855813" cy="3784626"/>
          </a:xfrm>
          <a:custGeom>
            <a:avLst/>
            <a:gdLst>
              <a:gd name="connsiteX0" fmla="*/ 2484388 w 4080000"/>
              <a:gd name="connsiteY0" fmla="*/ 0 h 4005288"/>
              <a:gd name="connsiteX1" fmla="*/ 4064690 w 4080000"/>
              <a:gd name="connsiteY1" fmla="*/ 567314 h 4005288"/>
              <a:gd name="connsiteX2" fmla="*/ 4080000 w 4080000"/>
              <a:gd name="connsiteY2" fmla="*/ 581229 h 4005288"/>
              <a:gd name="connsiteX3" fmla="*/ 4080000 w 4080000"/>
              <a:gd name="connsiteY3" fmla="*/ 4005288 h 4005288"/>
              <a:gd name="connsiteX4" fmla="*/ 522894 w 4080000"/>
              <a:gd name="connsiteY4" fmla="*/ 4005288 h 4005288"/>
              <a:gd name="connsiteX5" fmla="*/ 424294 w 4080000"/>
              <a:gd name="connsiteY5" fmla="*/ 3873433 h 4005288"/>
              <a:gd name="connsiteX6" fmla="*/ 0 w 4080000"/>
              <a:gd name="connsiteY6" fmla="*/ 2484388 h 4005288"/>
              <a:gd name="connsiteX7" fmla="*/ 2484388 w 4080000"/>
              <a:gd name="connsiteY7" fmla="*/ 0 h 40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0000" h="4005288">
                <a:moveTo>
                  <a:pt x="2484388" y="0"/>
                </a:moveTo>
                <a:cubicBezTo>
                  <a:pt x="3084677" y="0"/>
                  <a:pt x="3635241" y="212901"/>
                  <a:pt x="4064690" y="567314"/>
                </a:cubicBezTo>
                <a:lnTo>
                  <a:pt x="4080000" y="581229"/>
                </a:lnTo>
                <a:lnTo>
                  <a:pt x="4080000" y="4005288"/>
                </a:lnTo>
                <a:lnTo>
                  <a:pt x="522894" y="4005288"/>
                </a:lnTo>
                <a:lnTo>
                  <a:pt x="424294" y="3873433"/>
                </a:lnTo>
                <a:cubicBezTo>
                  <a:pt x="156417" y="3476923"/>
                  <a:pt x="0" y="2998922"/>
                  <a:pt x="0" y="2484388"/>
                </a:cubicBezTo>
                <a:cubicBezTo>
                  <a:pt x="0" y="1112298"/>
                  <a:pt x="1112298" y="0"/>
                  <a:pt x="2484388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sz="2173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45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331F80A-2B4C-4CEC-B752-54ABD6C9623F}"/>
              </a:ext>
            </a:extLst>
          </p:cNvPr>
          <p:cNvSpPr/>
          <p:nvPr/>
        </p:nvSpPr>
        <p:spPr bwMode="grayWhite">
          <a:xfrm>
            <a:off x="4138900" y="1402798"/>
            <a:ext cx="7383175" cy="5077377"/>
          </a:xfrm>
          <a:custGeom>
            <a:avLst/>
            <a:gdLst>
              <a:gd name="connsiteX0" fmla="*/ 4751421 w 7812453"/>
              <a:gd name="connsiteY0" fmla="*/ 0 h 5373412"/>
              <a:gd name="connsiteX1" fmla="*/ 7773767 w 7812453"/>
              <a:gd name="connsiteY1" fmla="*/ 1084994 h 5373412"/>
              <a:gd name="connsiteX2" fmla="*/ 7812453 w 7812453"/>
              <a:gd name="connsiteY2" fmla="*/ 1118505 h 5373412"/>
              <a:gd name="connsiteX3" fmla="*/ 7812453 w 7812453"/>
              <a:gd name="connsiteY3" fmla="*/ 5373412 h 5373412"/>
              <a:gd name="connsiteX4" fmla="*/ 41836 w 7812453"/>
              <a:gd name="connsiteY4" fmla="*/ 5373412 h 5373412"/>
              <a:gd name="connsiteX5" fmla="*/ 24531 w 7812453"/>
              <a:gd name="connsiteY5" fmla="*/ 5237227 h 5373412"/>
              <a:gd name="connsiteX6" fmla="*/ 0 w 7812453"/>
              <a:gd name="connsiteY6" fmla="*/ 4751422 h 5373412"/>
              <a:gd name="connsiteX7" fmla="*/ 4751421 w 7812453"/>
              <a:gd name="connsiteY7" fmla="*/ 0 h 5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453" h="5373412">
                <a:moveTo>
                  <a:pt x="4751421" y="0"/>
                </a:moveTo>
                <a:cubicBezTo>
                  <a:pt x="5899481" y="0"/>
                  <a:pt x="6952441" y="407176"/>
                  <a:pt x="7773767" y="1084994"/>
                </a:cubicBezTo>
                <a:lnTo>
                  <a:pt x="7812453" y="1118505"/>
                </a:lnTo>
                <a:lnTo>
                  <a:pt x="7812453" y="5373412"/>
                </a:lnTo>
                <a:lnTo>
                  <a:pt x="41836" y="5373412"/>
                </a:lnTo>
                <a:lnTo>
                  <a:pt x="24531" y="5237227"/>
                </a:lnTo>
                <a:cubicBezTo>
                  <a:pt x="8309" y="5077499"/>
                  <a:pt x="0" y="4915431"/>
                  <a:pt x="0" y="4751422"/>
                </a:cubicBezTo>
                <a:cubicBezTo>
                  <a:pt x="0" y="2127284"/>
                  <a:pt x="2127284" y="0"/>
                  <a:pt x="4751421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sz="2173" baseline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79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869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56757A00-3AC3-4936-9F84-476AFC4680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9844116" y="0"/>
            <a:ext cx="1677959" cy="6480175"/>
          </a:xfrm>
          <a:custGeom>
            <a:avLst/>
            <a:gdLst>
              <a:gd name="connsiteX0" fmla="*/ 0 w 1658332"/>
              <a:gd name="connsiteY0" fmla="*/ 0 h 6858000"/>
              <a:gd name="connsiteX1" fmla="*/ 1658332 w 1658332"/>
              <a:gd name="connsiteY1" fmla="*/ 0 h 6858000"/>
              <a:gd name="connsiteX2" fmla="*/ 1658332 w 1658332"/>
              <a:gd name="connsiteY2" fmla="*/ 6858000 h 6858000"/>
              <a:gd name="connsiteX3" fmla="*/ 0 w 1658332"/>
              <a:gd name="connsiteY3" fmla="*/ 6858000 h 6858000"/>
              <a:gd name="connsiteX4" fmla="*/ 141462 w 1658332"/>
              <a:gd name="connsiteY4" fmla="*/ 6545094 h 6858000"/>
              <a:gd name="connsiteX5" fmla="*/ 770572 w 1658332"/>
              <a:gd name="connsiteY5" fmla="*/ 3429000 h 6858000"/>
              <a:gd name="connsiteX6" fmla="*/ 141462 w 1658332"/>
              <a:gd name="connsiteY6" fmla="*/ 3129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332" h="6858000">
                <a:moveTo>
                  <a:pt x="0" y="0"/>
                </a:moveTo>
                <a:lnTo>
                  <a:pt x="1658332" y="0"/>
                </a:lnTo>
                <a:lnTo>
                  <a:pt x="1658332" y="6858000"/>
                </a:lnTo>
                <a:lnTo>
                  <a:pt x="0" y="6858000"/>
                </a:lnTo>
                <a:lnTo>
                  <a:pt x="141462" y="6545094"/>
                </a:lnTo>
                <a:cubicBezTo>
                  <a:pt x="546561" y="5587332"/>
                  <a:pt x="770572" y="4534326"/>
                  <a:pt x="770572" y="3429000"/>
                </a:cubicBezTo>
                <a:cubicBezTo>
                  <a:pt x="770572" y="2323674"/>
                  <a:pt x="546561" y="1270668"/>
                  <a:pt x="141462" y="31290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792000" bIns="900000" anchor="ctr">
            <a:noAutofit/>
          </a:bodyPr>
          <a:lstStyle>
            <a:lvl1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Platz für Verlauf oder Weißraum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290420" y="2015352"/>
            <a:ext cx="6940463" cy="2313133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378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Font typeface="+mn-lt" panose="020B0604020202020204" pitchFamily="34" charset="0"/>
              <a:buNone/>
              <a:defRPr sz="1701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„Hier steht ein aussagekräftiges Zitat, mehrzeilig möglich“</a:t>
            </a:r>
          </a:p>
          <a:p>
            <a:pPr lvl="1"/>
            <a:r>
              <a:rPr lang="de-DE"/>
              <a:t>– Autor*in</a:t>
            </a:r>
          </a:p>
        </p:txBody>
      </p:sp>
    </p:spTree>
    <p:extLst>
      <p:ext uri="{BB962C8B-B14F-4D97-AF65-F5344CB8AC3E}">
        <p14:creationId xmlns:p14="http://schemas.microsoft.com/office/powerpoint/2010/main" val="38604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132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7140" y="1402538"/>
            <a:ext cx="5626084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539549" algn="l"/>
              </a:tabLst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618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138" y="1403482"/>
            <a:ext cx="6804905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54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0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379797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89607" y="0"/>
            <a:ext cx="10932468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6062489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72AD4D-3DDC-4B84-8B98-D4E341A8D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72143" y="5258756"/>
            <a:ext cx="3301549" cy="7940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1132928" y="3290120"/>
            <a:ext cx="5239369" cy="1156567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32928" y="4600754"/>
            <a:ext cx="5239369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2833596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71DC6B-AF96-49CD-B1AC-D7C5C5972A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3145" y="3112560"/>
            <a:ext cx="3301549" cy="7940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89713" y="450721"/>
            <a:ext cx="5987850" cy="1836900"/>
          </a:xfrm>
        </p:spPr>
        <p:txBody>
          <a:bodyPr l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2457704"/>
            <a:ext cx="5171325" cy="476233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</p:spTree>
    <p:extLst>
      <p:ext uri="{BB962C8B-B14F-4D97-AF65-F5344CB8AC3E}">
        <p14:creationId xmlns:p14="http://schemas.microsoft.com/office/powerpoint/2010/main" val="10770414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4FDD70A-4F9F-473B-9136-4362D20C6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72143" y="5258756"/>
            <a:ext cx="3301549" cy="794025"/>
          </a:xfrm>
          <a:prstGeom prst="rect">
            <a:avLst/>
          </a:prstGeom>
        </p:spPr>
      </p:pic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34063" y="4600754"/>
            <a:ext cx="7076550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1134063" y="2613387"/>
            <a:ext cx="7076550" cy="18369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6803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4281696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2F32E8-3928-4537-8B47-FE8BDBB60B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1991" y="5258756"/>
            <a:ext cx="3301549" cy="7940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589713" y="2541754"/>
            <a:ext cx="7280681" cy="1904933"/>
          </a:xfrm>
        </p:spPr>
        <p:txBody>
          <a:bodyPr lIns="0" anchor="b"/>
          <a:lstStyle>
            <a:lvl1pPr algn="l">
              <a:lnSpc>
                <a:spcPct val="90000"/>
              </a:lnSpc>
              <a:defRPr sz="6803">
                <a:solidFill>
                  <a:schemeClr val="bg1"/>
                </a:solidFill>
              </a:defRPr>
            </a:lvl1pPr>
          </a:lstStyle>
          <a:p>
            <a:r>
              <a:rPr lang="de-DE"/>
              <a:t>Titel hinzufügen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4600754"/>
            <a:ext cx="7280681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16423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7810717" cy="6480175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400163" y="1879421"/>
            <a:ext cx="6532200" cy="2313133"/>
          </a:xfrm>
        </p:spPr>
        <p:txBody>
          <a:bodyPr anchor="b"/>
          <a:lstStyle>
            <a:lvl1pPr>
              <a:lnSpc>
                <a:spcPct val="90000"/>
              </a:lnSpc>
              <a:defRPr sz="5669">
                <a:solidFill>
                  <a:schemeClr val="bg1"/>
                </a:solidFill>
              </a:defRPr>
            </a:lvl1pPr>
          </a:lstStyle>
          <a:p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00163" y="4351123"/>
            <a:ext cx="6532200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marL="0" marR="0" lvl="4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/>
              <a:t>Hier könnte eine kurze Kapitelbeschreibung stehen.</a:t>
            </a:r>
          </a:p>
        </p:txBody>
      </p:sp>
    </p:spTree>
    <p:extLst>
      <p:ext uri="{BB962C8B-B14F-4D97-AF65-F5344CB8AC3E}">
        <p14:creationId xmlns:p14="http://schemas.microsoft.com/office/powerpoint/2010/main" val="771355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914851" y="0"/>
            <a:ext cx="6607225" cy="6480175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3" y="1879421"/>
            <a:ext cx="6464156" cy="2313133"/>
          </a:xfrm>
        </p:spPr>
        <p:txBody>
          <a:bodyPr anchor="b"/>
          <a:lstStyle>
            <a:lvl1pPr>
              <a:defRPr sz="5669">
                <a:solidFill>
                  <a:schemeClr val="bg1"/>
                </a:solidFill>
              </a:defRPr>
            </a:lvl1pPr>
          </a:lstStyle>
          <a:p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9713" y="4351122"/>
            <a:ext cx="6464156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marL="0" marR="0" lvl="4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/>
              <a:t>Hier könnte eine kurze Kapitelbeschreibung stehen.</a:t>
            </a:r>
          </a:p>
        </p:txBody>
      </p:sp>
    </p:spTree>
    <p:extLst>
      <p:ext uri="{BB962C8B-B14F-4D97-AF65-F5344CB8AC3E}">
        <p14:creationId xmlns:p14="http://schemas.microsoft.com/office/powerpoint/2010/main" val="2048337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6949250" cy="6480176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740381" y="1879421"/>
            <a:ext cx="6191981" cy="2313133"/>
          </a:xfrm>
        </p:spPr>
        <p:txBody>
          <a:bodyPr anchor="b"/>
          <a:lstStyle>
            <a:lvl1pPr>
              <a:defRPr sz="5669">
                <a:solidFill>
                  <a:schemeClr val="bg1"/>
                </a:solidFill>
              </a:defRPr>
            </a:lvl1pPr>
          </a:lstStyle>
          <a:p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740381" y="4350839"/>
            <a:ext cx="6191981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pPr lvl="4"/>
            <a:r>
              <a:rPr lang="de-DE"/>
              <a:t>Hier könnte eine kurze Kapitelbeschreibung stehen.</a:t>
            </a:r>
          </a:p>
        </p:txBody>
      </p:sp>
    </p:spTree>
    <p:extLst>
      <p:ext uri="{BB962C8B-B14F-4D97-AF65-F5344CB8AC3E}">
        <p14:creationId xmlns:p14="http://schemas.microsoft.com/office/powerpoint/2010/main" val="12350734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87296" y="0"/>
            <a:ext cx="6234779" cy="6480175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Weißer Hintergrund oder optional </a:t>
            </a:r>
            <a:br>
              <a:rPr lang="de-DE"/>
            </a:br>
            <a:r>
              <a:rPr lang="de-DE"/>
              <a:t>Verlauf als Bild reinladen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9713" y="382688"/>
            <a:ext cx="5171325" cy="68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9301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97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223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E0724B-DEAC-4E5A-B295-03DE2642A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8367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0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5897125" y="1401984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718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520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3243419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5897125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/>
          </p:nvPr>
        </p:nvSpPr>
        <p:spPr bwMode="black">
          <a:xfrm>
            <a:off x="8550831" y="1402538"/>
            <a:ext cx="2381531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356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black">
          <a:xfrm>
            <a:off x="4127988" y="140253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7666263" y="1403187"/>
            <a:ext cx="3266100" cy="5076988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de-DE" sz="2173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692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589713" y="1402798"/>
            <a:ext cx="3266100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129897" y="1403187"/>
            <a:ext cx="7392178" cy="4023283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204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90392" y="2763854"/>
            <a:ext cx="7317183" cy="2313133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378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Font typeface="+mn-lt" panose="020B0604020202020204" pitchFamily="34" charset="0"/>
              <a:buNone/>
              <a:defRPr sz="1701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„Hier steht ein aussagekräftiges Zitat, mehrzeilig möglich“</a:t>
            </a:r>
          </a:p>
          <a:p>
            <a:pPr lvl="1"/>
            <a:r>
              <a:rPr lang="de-DE"/>
              <a:t>– Autor*in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5762074" cy="6480175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1pPr>
            <a:lvl2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69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de-DE"/>
              <a:t>Weißer Hintergrund oder optional </a:t>
            </a:r>
            <a:br>
              <a:rPr lang="de-DE"/>
            </a:br>
            <a:r>
              <a:rPr lang="de-DE"/>
              <a:t>Verlauf als Bild reinladen</a:t>
            </a:r>
          </a:p>
        </p:txBody>
      </p:sp>
    </p:spTree>
    <p:extLst>
      <p:ext uri="{BB962C8B-B14F-4D97-AF65-F5344CB8AC3E}">
        <p14:creationId xmlns:p14="http://schemas.microsoft.com/office/powerpoint/2010/main" val="1019842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>
          <p15:clr>
            <a:srgbClr val="FBAE40"/>
          </p15:clr>
        </p15:guide>
        <p15:guide id="3" orient="horz" pos="132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7140" y="1402538"/>
            <a:ext cx="5626084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539549" algn="l"/>
              </a:tabLst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/>
          </p:nvPr>
        </p:nvSpPr>
        <p:spPr bwMode="black">
          <a:xfrm>
            <a:off x="589712" y="1402538"/>
            <a:ext cx="5035238" cy="44902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0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35280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668475" y="1476374"/>
            <a:ext cx="35280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996237" y="1476375"/>
            <a:ext cx="3528000" cy="4032251"/>
          </a:xfrm>
        </p:spPr>
        <p:txBody>
          <a:bodyPr/>
          <a:lstStyle>
            <a:lvl1pPr>
              <a:buClr>
                <a:schemeClr val="tx2"/>
              </a:buClr>
              <a:defRPr sz="1999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999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99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1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/>
          </p:nvPr>
        </p:nvSpPr>
        <p:spPr bwMode="black">
          <a:xfrm>
            <a:off x="7666263" y="1402538"/>
            <a:ext cx="3266100" cy="44902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9138" y="1403482"/>
            <a:ext cx="6804905" cy="44902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5434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8514170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589607" y="0"/>
            <a:ext cx="10932468" cy="6480175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6442211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5006757" y="0"/>
            <a:ext cx="6515318" cy="6480175"/>
          </a:xfrm>
          <a:custGeom>
            <a:avLst/>
            <a:gdLst>
              <a:gd name="connsiteX0" fmla="*/ 0 w 6894136"/>
              <a:gd name="connsiteY0" fmla="*/ 0 h 6858000"/>
              <a:gd name="connsiteX1" fmla="*/ 6894136 w 6894136"/>
              <a:gd name="connsiteY1" fmla="*/ 0 h 6858000"/>
              <a:gd name="connsiteX2" fmla="*/ 6894136 w 6894136"/>
              <a:gd name="connsiteY2" fmla="*/ 6858000 h 6858000"/>
              <a:gd name="connsiteX3" fmla="*/ 0 w 6894136"/>
              <a:gd name="connsiteY3" fmla="*/ 6858000 h 6858000"/>
              <a:gd name="connsiteX4" fmla="*/ 0 w 6894136"/>
              <a:gd name="connsiteY4" fmla="*/ 0 h 6858000"/>
              <a:gd name="connsiteX0" fmla="*/ 1187777 w 6894136"/>
              <a:gd name="connsiteY0" fmla="*/ 0 h 6876854"/>
              <a:gd name="connsiteX1" fmla="*/ 6894136 w 6894136"/>
              <a:gd name="connsiteY1" fmla="*/ 18854 h 6876854"/>
              <a:gd name="connsiteX2" fmla="*/ 6894136 w 6894136"/>
              <a:gd name="connsiteY2" fmla="*/ 6876854 h 6876854"/>
              <a:gd name="connsiteX3" fmla="*/ 0 w 6894136"/>
              <a:gd name="connsiteY3" fmla="*/ 6876854 h 6876854"/>
              <a:gd name="connsiteX4" fmla="*/ 1187777 w 6894136"/>
              <a:gd name="connsiteY4" fmla="*/ 0 h 6876854"/>
              <a:gd name="connsiteX0" fmla="*/ 1404594 w 6894136"/>
              <a:gd name="connsiteY0" fmla="*/ 0 h 6876854"/>
              <a:gd name="connsiteX1" fmla="*/ 6894136 w 6894136"/>
              <a:gd name="connsiteY1" fmla="*/ 18854 h 6876854"/>
              <a:gd name="connsiteX2" fmla="*/ 6894136 w 6894136"/>
              <a:gd name="connsiteY2" fmla="*/ 6876854 h 6876854"/>
              <a:gd name="connsiteX3" fmla="*/ 0 w 6894136"/>
              <a:gd name="connsiteY3" fmla="*/ 6876854 h 6876854"/>
              <a:gd name="connsiteX4" fmla="*/ 1404594 w 6894136"/>
              <a:gd name="connsiteY4" fmla="*/ 0 h 6876854"/>
              <a:gd name="connsiteX0" fmla="*/ 1272618 w 6894136"/>
              <a:gd name="connsiteY0" fmla="*/ 0 h 6876854"/>
              <a:gd name="connsiteX1" fmla="*/ 6894136 w 6894136"/>
              <a:gd name="connsiteY1" fmla="*/ 18854 h 6876854"/>
              <a:gd name="connsiteX2" fmla="*/ 6894136 w 6894136"/>
              <a:gd name="connsiteY2" fmla="*/ 6876854 h 6876854"/>
              <a:gd name="connsiteX3" fmla="*/ 0 w 6894136"/>
              <a:gd name="connsiteY3" fmla="*/ 6876854 h 6876854"/>
              <a:gd name="connsiteX4" fmla="*/ 1272618 w 6894136"/>
              <a:gd name="connsiteY4" fmla="*/ 0 h 6876854"/>
              <a:gd name="connsiteX0" fmla="*/ 1265474 w 6894136"/>
              <a:gd name="connsiteY0" fmla="*/ 2578 h 6858000"/>
              <a:gd name="connsiteX1" fmla="*/ 6894136 w 6894136"/>
              <a:gd name="connsiteY1" fmla="*/ 0 h 6858000"/>
              <a:gd name="connsiteX2" fmla="*/ 6894136 w 6894136"/>
              <a:gd name="connsiteY2" fmla="*/ 6858000 h 6858000"/>
              <a:gd name="connsiteX3" fmla="*/ 0 w 6894136"/>
              <a:gd name="connsiteY3" fmla="*/ 6858000 h 6858000"/>
              <a:gd name="connsiteX4" fmla="*/ 1265474 w 6894136"/>
              <a:gd name="connsiteY4" fmla="*/ 2578 h 6858000"/>
              <a:gd name="connsiteX0" fmla="*/ 1265474 w 6894136"/>
              <a:gd name="connsiteY0" fmla="*/ 197 h 6858000"/>
              <a:gd name="connsiteX1" fmla="*/ 6894136 w 6894136"/>
              <a:gd name="connsiteY1" fmla="*/ 0 h 6858000"/>
              <a:gd name="connsiteX2" fmla="*/ 6894136 w 6894136"/>
              <a:gd name="connsiteY2" fmla="*/ 6858000 h 6858000"/>
              <a:gd name="connsiteX3" fmla="*/ 0 w 6894136"/>
              <a:gd name="connsiteY3" fmla="*/ 6858000 h 6858000"/>
              <a:gd name="connsiteX4" fmla="*/ 1265474 w 6894136"/>
              <a:gd name="connsiteY4" fmla="*/ 1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58000">
                <a:moveTo>
                  <a:pt x="1265474" y="197"/>
                </a:moveTo>
                <a:lnTo>
                  <a:pt x="6894136" y="0"/>
                </a:lnTo>
                <a:lnTo>
                  <a:pt x="6894136" y="6858000"/>
                </a:lnTo>
                <a:lnTo>
                  <a:pt x="0" y="6858000"/>
                </a:lnTo>
                <a:lnTo>
                  <a:pt x="1265474" y="1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3035" y="1402984"/>
            <a:ext cx="4287233" cy="2023294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53035" y="3580345"/>
            <a:ext cx="4287233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99A9485-278A-43E8-9A7E-36B92DA934C9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53081" y="5417396"/>
            <a:ext cx="514394" cy="6123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3899934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"/>
            <a:ext cx="6595566" cy="6480175"/>
          </a:xfrm>
          <a:custGeom>
            <a:avLst/>
            <a:gdLst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6960000 w 6960000"/>
              <a:gd name="connsiteY2" fmla="*/ 6858000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5826525 w 6960000"/>
              <a:gd name="connsiteY2" fmla="*/ 6848475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58000"/>
              <a:gd name="connsiteX1" fmla="*/ 6960000 w 6960000"/>
              <a:gd name="connsiteY1" fmla="*/ 0 h 6858000"/>
              <a:gd name="connsiteX2" fmla="*/ 5340750 w 6960000"/>
              <a:gd name="connsiteY2" fmla="*/ 6838950 h 6858000"/>
              <a:gd name="connsiteX3" fmla="*/ 0 w 6960000"/>
              <a:gd name="connsiteY3" fmla="*/ 6858000 h 6858000"/>
              <a:gd name="connsiteX4" fmla="*/ 0 w 6960000"/>
              <a:gd name="connsiteY4" fmla="*/ 0 h 6858000"/>
              <a:gd name="connsiteX0" fmla="*/ 0 w 6960000"/>
              <a:gd name="connsiteY0" fmla="*/ 0 h 6867525"/>
              <a:gd name="connsiteX1" fmla="*/ 6960000 w 6960000"/>
              <a:gd name="connsiteY1" fmla="*/ 0 h 6867525"/>
              <a:gd name="connsiteX2" fmla="*/ 5721750 w 6960000"/>
              <a:gd name="connsiteY2" fmla="*/ 6867525 h 6867525"/>
              <a:gd name="connsiteX3" fmla="*/ 0 w 6960000"/>
              <a:gd name="connsiteY3" fmla="*/ 6858000 h 6867525"/>
              <a:gd name="connsiteX4" fmla="*/ 0 w 6960000"/>
              <a:gd name="connsiteY4" fmla="*/ 0 h 6867525"/>
              <a:gd name="connsiteX0" fmla="*/ 0 w 6979050"/>
              <a:gd name="connsiteY0" fmla="*/ 0 h 6867525"/>
              <a:gd name="connsiteX1" fmla="*/ 6979050 w 6979050"/>
              <a:gd name="connsiteY1" fmla="*/ 0 h 6867525"/>
              <a:gd name="connsiteX2" fmla="*/ 5721750 w 6979050"/>
              <a:gd name="connsiteY2" fmla="*/ 6867525 h 6867525"/>
              <a:gd name="connsiteX3" fmla="*/ 0 w 6979050"/>
              <a:gd name="connsiteY3" fmla="*/ 6858000 h 6867525"/>
              <a:gd name="connsiteX4" fmla="*/ 0 w 6979050"/>
              <a:gd name="connsiteY4" fmla="*/ 0 h 6867525"/>
              <a:gd name="connsiteX0" fmla="*/ 0 w 6979050"/>
              <a:gd name="connsiteY0" fmla="*/ 0 h 6867525"/>
              <a:gd name="connsiteX1" fmla="*/ 6979050 w 6979050"/>
              <a:gd name="connsiteY1" fmla="*/ 0 h 6867525"/>
              <a:gd name="connsiteX2" fmla="*/ 5721750 w 6979050"/>
              <a:gd name="connsiteY2" fmla="*/ 6867525 h 6867525"/>
              <a:gd name="connsiteX3" fmla="*/ 0 w 6979050"/>
              <a:gd name="connsiteY3" fmla="*/ 6865630 h 6867525"/>
              <a:gd name="connsiteX4" fmla="*/ 0 w 69790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050" h="6867525">
                <a:moveTo>
                  <a:pt x="0" y="0"/>
                </a:moveTo>
                <a:lnTo>
                  <a:pt x="6979050" y="0"/>
                </a:lnTo>
                <a:lnTo>
                  <a:pt x="5721750" y="6867525"/>
                </a:lnTo>
                <a:lnTo>
                  <a:pt x="0" y="68656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781808" y="1402983"/>
            <a:ext cx="4287186" cy="2023219"/>
          </a:xfrm>
        </p:spPr>
        <p:txBody>
          <a:bodyPr l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781808" y="3580345"/>
            <a:ext cx="4287186" cy="476233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F5CEFAF-2CFF-462C-BAC9-15D79D92658E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0554600" y="5417396"/>
            <a:ext cx="514394" cy="6123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11486423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B265250-D007-4055-8AD2-8B389CFC89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2067877 h 6858000"/>
              <a:gd name="connsiteX1" fmla="*/ 952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952 w 12192000"/>
              <a:gd name="connsiteY6" fmla="*/ 6858000 h 6858000"/>
              <a:gd name="connsiteX7" fmla="*/ 5554980 w 12192000"/>
              <a:gd name="connsiteY7" fmla="*/ 6857999 h 6858000"/>
              <a:gd name="connsiteX8" fmla="*/ 6454140 w 12192000"/>
              <a:gd name="connsiteY8" fmla="*/ 2067877 h 6858000"/>
              <a:gd name="connsiteX9" fmla="*/ 0 w 12192000"/>
              <a:gd name="connsiteY9" fmla="*/ 2067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2067877"/>
                </a:moveTo>
                <a:cubicBezTo>
                  <a:pt x="317" y="3664585"/>
                  <a:pt x="635" y="5261292"/>
                  <a:pt x="952" y="6858000"/>
                </a:cubicBez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2" y="6858000"/>
                </a:lnTo>
                <a:lnTo>
                  <a:pt x="5554980" y="6857999"/>
                </a:lnTo>
                <a:lnTo>
                  <a:pt x="6454140" y="2067877"/>
                </a:lnTo>
                <a:lnTo>
                  <a:pt x="0" y="2067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Font typeface="Arial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53082" y="4419872"/>
            <a:ext cx="4763545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3082" y="2219474"/>
            <a:ext cx="4763545" cy="2041227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5102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285C83B-D68C-44CE-9E21-944615AB21CB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453081" y="5417396"/>
            <a:ext cx="514394" cy="6123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17550641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B48213B-79DD-4F40-8139-720BAB1AE3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1522075" cy="6480176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2069183 h 6858001"/>
              <a:gd name="connsiteX3" fmla="*/ 6630185 w 12192000"/>
              <a:gd name="connsiteY3" fmla="*/ 2069183 h 6858001"/>
              <a:gd name="connsiteX4" fmla="*/ 5725212 w 12192000"/>
              <a:gd name="connsiteY4" fmla="*/ 6858000 h 6858001"/>
              <a:gd name="connsiteX5" fmla="*/ 12192000 w 12192000"/>
              <a:gd name="connsiteY5" fmla="*/ 685800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2069183"/>
                </a:lnTo>
                <a:lnTo>
                  <a:pt x="6630185" y="2069183"/>
                </a:lnTo>
                <a:lnTo>
                  <a:pt x="5725212" y="6858000"/>
                </a:lnTo>
                <a:lnTo>
                  <a:pt x="12192000" y="685800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374005" y="2219474"/>
            <a:ext cx="4694988" cy="2041227"/>
          </a:xfrm>
        </p:spPr>
        <p:txBody>
          <a:bodyPr lIns="0" anchor="b"/>
          <a:lstStyle>
            <a:lvl1pPr algn="l">
              <a:lnSpc>
                <a:spcPct val="90000"/>
              </a:lnSpc>
              <a:defRPr sz="5102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374005" y="4414782"/>
            <a:ext cx="4694988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de-DE"/>
              <a:t>Untertitel | Autor*in | Ort | Datum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6EDAC69-4A0E-408F-872B-286FF092685D}"/>
              </a:ext>
            </a:extLst>
          </p:cNvPr>
          <p:cNvSpPr>
            <a:spLocks noChangeAspect="1" noEditPoints="1"/>
          </p:cNvSpPr>
          <p:nvPr userDrawn="1"/>
        </p:nvSpPr>
        <p:spPr bwMode="gray">
          <a:xfrm>
            <a:off x="10554600" y="5417396"/>
            <a:ext cx="514394" cy="612300"/>
          </a:xfrm>
          <a:custGeom>
            <a:avLst/>
            <a:gdLst>
              <a:gd name="T0" fmla="*/ 10667 w 14000"/>
              <a:gd name="T1" fmla="*/ 11000 h 16667"/>
              <a:gd name="T2" fmla="*/ 14000 w 14000"/>
              <a:gd name="T3" fmla="*/ 11000 h 16667"/>
              <a:gd name="T4" fmla="*/ 14000 w 14000"/>
              <a:gd name="T5" fmla="*/ 7667 h 16667"/>
              <a:gd name="T6" fmla="*/ 12333 w 14000"/>
              <a:gd name="T7" fmla="*/ 7667 h 16667"/>
              <a:gd name="T8" fmla="*/ 10667 w 14000"/>
              <a:gd name="T9" fmla="*/ 7667 h 16667"/>
              <a:gd name="T10" fmla="*/ 10667 w 14000"/>
              <a:gd name="T11" fmla="*/ 11000 h 16667"/>
              <a:gd name="T12" fmla="*/ 0 w 14000"/>
              <a:gd name="T13" fmla="*/ 0 h 16667"/>
              <a:gd name="T14" fmla="*/ 0 w 14000"/>
              <a:gd name="T15" fmla="*/ 5667 h 16667"/>
              <a:gd name="T16" fmla="*/ 1000 w 14000"/>
              <a:gd name="T17" fmla="*/ 5667 h 16667"/>
              <a:gd name="T18" fmla="*/ 1000 w 14000"/>
              <a:gd name="T19" fmla="*/ 5500 h 16667"/>
              <a:gd name="T20" fmla="*/ 5333 w 14000"/>
              <a:gd name="T21" fmla="*/ 1167 h 16667"/>
              <a:gd name="T22" fmla="*/ 5500 w 14000"/>
              <a:gd name="T23" fmla="*/ 1167 h 16667"/>
              <a:gd name="T24" fmla="*/ 5500 w 14000"/>
              <a:gd name="T25" fmla="*/ 13167 h 16667"/>
              <a:gd name="T26" fmla="*/ 3167 w 14000"/>
              <a:gd name="T27" fmla="*/ 15500 h 16667"/>
              <a:gd name="T28" fmla="*/ 2667 w 14000"/>
              <a:gd name="T29" fmla="*/ 15500 h 16667"/>
              <a:gd name="T30" fmla="*/ 2667 w 14000"/>
              <a:gd name="T31" fmla="*/ 16667 h 16667"/>
              <a:gd name="T32" fmla="*/ 11333 w 14000"/>
              <a:gd name="T33" fmla="*/ 16667 h 16667"/>
              <a:gd name="T34" fmla="*/ 11333 w 14000"/>
              <a:gd name="T35" fmla="*/ 15500 h 16667"/>
              <a:gd name="T36" fmla="*/ 10833 w 14000"/>
              <a:gd name="T37" fmla="*/ 15500 h 16667"/>
              <a:gd name="T38" fmla="*/ 8500 w 14000"/>
              <a:gd name="T39" fmla="*/ 13167 h 16667"/>
              <a:gd name="T40" fmla="*/ 8500 w 14000"/>
              <a:gd name="T41" fmla="*/ 1167 h 16667"/>
              <a:gd name="T42" fmla="*/ 8667 w 14000"/>
              <a:gd name="T43" fmla="*/ 1167 h 16667"/>
              <a:gd name="T44" fmla="*/ 13000 w 14000"/>
              <a:gd name="T45" fmla="*/ 5500 h 16667"/>
              <a:gd name="T46" fmla="*/ 13000 w 14000"/>
              <a:gd name="T47" fmla="*/ 5667 h 16667"/>
              <a:gd name="T48" fmla="*/ 14000 w 14000"/>
              <a:gd name="T49" fmla="*/ 5667 h 16667"/>
              <a:gd name="T50" fmla="*/ 14000 w 14000"/>
              <a:gd name="T51" fmla="*/ 0 h 16667"/>
              <a:gd name="T52" fmla="*/ 0 w 14000"/>
              <a:gd name="T53" fmla="*/ 0 h 16667"/>
              <a:gd name="T54" fmla="*/ 3333 w 14000"/>
              <a:gd name="T55" fmla="*/ 11000 h 16667"/>
              <a:gd name="T56" fmla="*/ 0 w 14000"/>
              <a:gd name="T57" fmla="*/ 11000 h 16667"/>
              <a:gd name="T58" fmla="*/ 0 w 14000"/>
              <a:gd name="T59" fmla="*/ 7667 h 16667"/>
              <a:gd name="T60" fmla="*/ 1667 w 14000"/>
              <a:gd name="T61" fmla="*/ 7667 h 16667"/>
              <a:gd name="T62" fmla="*/ 3333 w 14000"/>
              <a:gd name="T63" fmla="*/ 7667 h 16667"/>
              <a:gd name="T64" fmla="*/ 3333 w 14000"/>
              <a:gd name="T65" fmla="*/ 11000 h 1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00" h="16667">
                <a:moveTo>
                  <a:pt x="10667" y="11000"/>
                </a:moveTo>
                <a:lnTo>
                  <a:pt x="14000" y="11000"/>
                </a:lnTo>
                <a:lnTo>
                  <a:pt x="14000" y="7667"/>
                </a:lnTo>
                <a:lnTo>
                  <a:pt x="12333" y="7667"/>
                </a:lnTo>
                <a:lnTo>
                  <a:pt x="10667" y="7667"/>
                </a:lnTo>
                <a:lnTo>
                  <a:pt x="10667" y="11000"/>
                </a:lnTo>
                <a:close/>
                <a:moveTo>
                  <a:pt x="0" y="0"/>
                </a:moveTo>
                <a:lnTo>
                  <a:pt x="0" y="5667"/>
                </a:lnTo>
                <a:lnTo>
                  <a:pt x="1000" y="5667"/>
                </a:lnTo>
                <a:lnTo>
                  <a:pt x="1000" y="5500"/>
                </a:lnTo>
                <a:cubicBezTo>
                  <a:pt x="1000" y="2833"/>
                  <a:pt x="2500" y="1167"/>
                  <a:pt x="5333" y="1167"/>
                </a:cubicBezTo>
                <a:lnTo>
                  <a:pt x="5500" y="1167"/>
                </a:lnTo>
                <a:lnTo>
                  <a:pt x="5500" y="13167"/>
                </a:lnTo>
                <a:cubicBezTo>
                  <a:pt x="5500" y="14833"/>
                  <a:pt x="4833" y="15500"/>
                  <a:pt x="3167" y="15500"/>
                </a:cubicBezTo>
                <a:lnTo>
                  <a:pt x="2667" y="15500"/>
                </a:lnTo>
                <a:lnTo>
                  <a:pt x="2667" y="16667"/>
                </a:lnTo>
                <a:lnTo>
                  <a:pt x="11333" y="16667"/>
                </a:lnTo>
                <a:lnTo>
                  <a:pt x="11333" y="15500"/>
                </a:lnTo>
                <a:lnTo>
                  <a:pt x="10833" y="15500"/>
                </a:lnTo>
                <a:cubicBezTo>
                  <a:pt x="9167" y="15500"/>
                  <a:pt x="8500" y="14833"/>
                  <a:pt x="8500" y="13167"/>
                </a:cubicBezTo>
                <a:lnTo>
                  <a:pt x="8500" y="1167"/>
                </a:lnTo>
                <a:lnTo>
                  <a:pt x="8667" y="1167"/>
                </a:lnTo>
                <a:cubicBezTo>
                  <a:pt x="11500" y="1167"/>
                  <a:pt x="13000" y="2833"/>
                  <a:pt x="13000" y="5500"/>
                </a:cubicBezTo>
                <a:lnTo>
                  <a:pt x="13000" y="5667"/>
                </a:lnTo>
                <a:lnTo>
                  <a:pt x="14000" y="5667"/>
                </a:lnTo>
                <a:lnTo>
                  <a:pt x="14000" y="0"/>
                </a:lnTo>
                <a:lnTo>
                  <a:pt x="0" y="0"/>
                </a:lnTo>
                <a:close/>
                <a:moveTo>
                  <a:pt x="3333" y="11000"/>
                </a:moveTo>
                <a:lnTo>
                  <a:pt x="0" y="11000"/>
                </a:lnTo>
                <a:lnTo>
                  <a:pt x="0" y="7667"/>
                </a:lnTo>
                <a:lnTo>
                  <a:pt x="1667" y="7667"/>
                </a:lnTo>
                <a:lnTo>
                  <a:pt x="3333" y="7667"/>
                </a:lnTo>
                <a:lnTo>
                  <a:pt x="3333" y="1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</a:bodyPr>
          <a:lstStyle/>
          <a:p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127017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E1DF4CD-8894-452D-8BD0-03DE6F8197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6849845" y="348"/>
            <a:ext cx="4672230" cy="6479828"/>
          </a:xfrm>
          <a:custGeom>
            <a:avLst/>
            <a:gdLst>
              <a:gd name="connsiteX0" fmla="*/ 4943886 w 4943886"/>
              <a:gd name="connsiteY0" fmla="*/ 0 h 6857633"/>
              <a:gd name="connsiteX1" fmla="*/ 4943886 w 4943886"/>
              <a:gd name="connsiteY1" fmla="*/ 6857633 h 6857633"/>
              <a:gd name="connsiteX2" fmla="*/ 0 w 4943886"/>
              <a:gd name="connsiteY2" fmla="*/ 6857633 h 6857633"/>
              <a:gd name="connsiteX3" fmla="*/ 1277303 w 4943886"/>
              <a:gd name="connsiteY3" fmla="*/ 586 h 685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86" h="6857633">
                <a:moveTo>
                  <a:pt x="4943886" y="0"/>
                </a:moveTo>
                <a:lnTo>
                  <a:pt x="4943886" y="6857633"/>
                </a:lnTo>
                <a:lnTo>
                  <a:pt x="0" y="6857633"/>
                </a:lnTo>
                <a:lnTo>
                  <a:pt x="1277303" y="58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3551" y="1879459"/>
            <a:ext cx="6259994" cy="476233"/>
          </a:xfrm>
        </p:spPr>
        <p:txBody>
          <a:bodyPr anchor="b"/>
          <a:lstStyle>
            <a:lvl1pPr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53082" y="2423839"/>
            <a:ext cx="6259994" cy="2177067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9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16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1"/>
            <a:ext cx="4195856" cy="6481882"/>
          </a:xfrm>
          <a:custGeom>
            <a:avLst/>
            <a:gdLst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4439815 w 4439815"/>
              <a:gd name="connsiteY2" fmla="*/ 6858000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2901301 w 4439815"/>
              <a:gd name="connsiteY2" fmla="*/ 6858000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67427"/>
              <a:gd name="connsiteX1" fmla="*/ 4439815 w 4439815"/>
              <a:gd name="connsiteY1" fmla="*/ 0 h 6867427"/>
              <a:gd name="connsiteX2" fmla="*/ 3193532 w 4439815"/>
              <a:gd name="connsiteY2" fmla="*/ 6867427 h 6867427"/>
              <a:gd name="connsiteX3" fmla="*/ 0 w 4439815"/>
              <a:gd name="connsiteY3" fmla="*/ 6858000 h 6867427"/>
              <a:gd name="connsiteX4" fmla="*/ 0 w 4439815"/>
              <a:gd name="connsiteY4" fmla="*/ 0 h 6867427"/>
              <a:gd name="connsiteX0" fmla="*/ 0 w 4439815"/>
              <a:gd name="connsiteY0" fmla="*/ 0 h 6858000"/>
              <a:gd name="connsiteX1" fmla="*/ 4439815 w 4439815"/>
              <a:gd name="connsiteY1" fmla="*/ 0 h 6858000"/>
              <a:gd name="connsiteX2" fmla="*/ 3193532 w 4439815"/>
              <a:gd name="connsiteY2" fmla="*/ 6829327 h 6858000"/>
              <a:gd name="connsiteX3" fmla="*/ 0 w 4439815"/>
              <a:gd name="connsiteY3" fmla="*/ 6858000 h 6858000"/>
              <a:gd name="connsiteX4" fmla="*/ 0 w 4439815"/>
              <a:gd name="connsiteY4" fmla="*/ 0 h 6858000"/>
              <a:gd name="connsiteX0" fmla="*/ 0 w 4439815"/>
              <a:gd name="connsiteY0" fmla="*/ 0 h 6867427"/>
              <a:gd name="connsiteX1" fmla="*/ 4439815 w 4439815"/>
              <a:gd name="connsiteY1" fmla="*/ 0 h 6867427"/>
              <a:gd name="connsiteX2" fmla="*/ 3185912 w 4439815"/>
              <a:gd name="connsiteY2" fmla="*/ 6867427 h 6867427"/>
              <a:gd name="connsiteX3" fmla="*/ 0 w 4439815"/>
              <a:gd name="connsiteY3" fmla="*/ 6858000 h 6867427"/>
              <a:gd name="connsiteX4" fmla="*/ 0 w 4439815"/>
              <a:gd name="connsiteY4" fmla="*/ 0 h 6867427"/>
              <a:gd name="connsiteX0" fmla="*/ 0 w 4439815"/>
              <a:gd name="connsiteY0" fmla="*/ 0 h 6859807"/>
              <a:gd name="connsiteX1" fmla="*/ 4439815 w 4439815"/>
              <a:gd name="connsiteY1" fmla="*/ 0 h 6859807"/>
              <a:gd name="connsiteX2" fmla="*/ 3185912 w 4439815"/>
              <a:gd name="connsiteY2" fmla="*/ 6859807 h 6859807"/>
              <a:gd name="connsiteX3" fmla="*/ 0 w 4439815"/>
              <a:gd name="connsiteY3" fmla="*/ 6858000 h 6859807"/>
              <a:gd name="connsiteX4" fmla="*/ 0 w 4439815"/>
              <a:gd name="connsiteY4" fmla="*/ 0 h 685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9815" h="6859807">
                <a:moveTo>
                  <a:pt x="0" y="0"/>
                </a:moveTo>
                <a:lnTo>
                  <a:pt x="4439815" y="0"/>
                </a:lnTo>
                <a:lnTo>
                  <a:pt x="3185912" y="685980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4884" y="1879565"/>
            <a:ext cx="6464156" cy="476233"/>
          </a:xfrm>
        </p:spPr>
        <p:txBody>
          <a:bodyPr anchor="b"/>
          <a:lstStyle>
            <a:lvl1pPr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604884" y="2423839"/>
            <a:ext cx="6464156" cy="2177067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</p:spTree>
    <p:extLst>
      <p:ext uri="{BB962C8B-B14F-4D97-AF65-F5344CB8AC3E}">
        <p14:creationId xmlns:p14="http://schemas.microsoft.com/office/powerpoint/2010/main" val="1815913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2" y="-7201"/>
            <a:ext cx="6882399" cy="6487376"/>
          </a:xfrm>
          <a:custGeom>
            <a:avLst/>
            <a:gdLst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7221600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6191086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21600"/>
              <a:gd name="connsiteY0" fmla="*/ 0 h 6858001"/>
              <a:gd name="connsiteX1" fmla="*/ 7221600 w 7221600"/>
              <a:gd name="connsiteY1" fmla="*/ 0 h 6858001"/>
              <a:gd name="connsiteX2" fmla="*/ 6011976 w 7221600"/>
              <a:gd name="connsiteY2" fmla="*/ 6858001 h 6858001"/>
              <a:gd name="connsiteX3" fmla="*/ 0 w 7221600"/>
              <a:gd name="connsiteY3" fmla="*/ 6858001 h 6858001"/>
              <a:gd name="connsiteX4" fmla="*/ 0 w 7221600"/>
              <a:gd name="connsiteY4" fmla="*/ 0 h 6858001"/>
              <a:gd name="connsiteX0" fmla="*/ 0 w 7282560"/>
              <a:gd name="connsiteY0" fmla="*/ 7620 h 6865621"/>
              <a:gd name="connsiteX1" fmla="*/ 7282560 w 7282560"/>
              <a:gd name="connsiteY1" fmla="*/ 0 h 6865621"/>
              <a:gd name="connsiteX2" fmla="*/ 6011976 w 7282560"/>
              <a:gd name="connsiteY2" fmla="*/ 6865621 h 6865621"/>
              <a:gd name="connsiteX3" fmla="*/ 0 w 7282560"/>
              <a:gd name="connsiteY3" fmla="*/ 6865621 h 6865621"/>
              <a:gd name="connsiteX4" fmla="*/ 0 w 7282560"/>
              <a:gd name="connsiteY4" fmla="*/ 7620 h 686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560" h="6865621">
                <a:moveTo>
                  <a:pt x="0" y="7620"/>
                </a:moveTo>
                <a:lnTo>
                  <a:pt x="7282560" y="0"/>
                </a:lnTo>
                <a:lnTo>
                  <a:pt x="6011976" y="6865621"/>
                </a:lnTo>
                <a:lnTo>
                  <a:pt x="0" y="6865621"/>
                </a:lnTo>
                <a:lnTo>
                  <a:pt x="0" y="762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9624" y="1879323"/>
            <a:ext cx="4218681" cy="476233"/>
          </a:xfrm>
        </p:spPr>
        <p:txBody>
          <a:bodyPr anchor="b"/>
          <a:lstStyle>
            <a:lvl1pPr>
              <a:defRPr sz="3780">
                <a:solidFill>
                  <a:schemeClr val="bg1"/>
                </a:solidFill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850312" y="2423597"/>
            <a:ext cx="4218681" cy="2177067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3780">
                <a:solidFill>
                  <a:schemeClr val="bg1"/>
                </a:solidFill>
              </a:defRPr>
            </a:lvl9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Eine </a:t>
            </a:r>
            <a:r>
              <a:rPr lang="de-DE" err="1"/>
              <a:t>Trennerseite</a:t>
            </a:r>
            <a:r>
              <a:rPr lang="de-DE"/>
              <a:t>, </a:t>
            </a:r>
            <a:br>
              <a:rPr lang="de-DE"/>
            </a:br>
            <a:r>
              <a:rPr lang="de-DE"/>
              <a:t>um die Kapitel </a:t>
            </a:r>
            <a:br>
              <a:rPr lang="de-DE"/>
            </a:br>
            <a:r>
              <a:rPr lang="de-DE"/>
              <a:t>zu unterscheiden</a:t>
            </a:r>
          </a:p>
        </p:txBody>
      </p:sp>
    </p:spTree>
    <p:extLst>
      <p:ext uri="{BB962C8B-B14F-4D97-AF65-F5344CB8AC3E}">
        <p14:creationId xmlns:p14="http://schemas.microsoft.com/office/powerpoint/2010/main" val="420024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 sz="3599" b="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1" y="5832475"/>
            <a:ext cx="360000" cy="360000"/>
          </a:xfrm>
          <a:prstGeom prst="ellipse">
            <a:avLst/>
          </a:prstGeom>
          <a:solidFill>
            <a:srgbClr val="FFFFFF">
              <a:alpha val="80000"/>
            </a:srgbClr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 descr="T_Logo_3c_Slogan_p_DE_1000%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738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93F1312-E045-45D5-9070-E0D61D8956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4840391" cy="6480175"/>
          </a:xfrm>
          <a:custGeom>
            <a:avLst/>
            <a:gdLst>
              <a:gd name="connsiteX0" fmla="*/ 0 w 5121825"/>
              <a:gd name="connsiteY0" fmla="*/ 0 h 6858000"/>
              <a:gd name="connsiteX1" fmla="*/ 5121825 w 5121825"/>
              <a:gd name="connsiteY1" fmla="*/ 0 h 6858000"/>
              <a:gd name="connsiteX2" fmla="*/ 3858175 w 5121825"/>
              <a:gd name="connsiteY2" fmla="*/ 6858000 h 6858000"/>
              <a:gd name="connsiteX3" fmla="*/ 0 w 5121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1825" h="6858000">
                <a:moveTo>
                  <a:pt x="0" y="0"/>
                </a:moveTo>
                <a:lnTo>
                  <a:pt x="5121825" y="0"/>
                </a:lnTo>
                <a:lnTo>
                  <a:pt x="3858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92ADA0-679C-43D9-930B-FB6BDFB4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3035" y="382688"/>
            <a:ext cx="3334514" cy="68033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863220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3C8D43-F8E1-4367-BB8F-7759C6A95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546B32-07BA-4070-BBA7-C367DADD0E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74D9B-A812-4AC8-8FF6-119DB4001E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203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CA7C599-0E6E-49E1-9D05-8E1D4904C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8285B-656A-46D7-9D10-F3F7A60D2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7C18-CE42-476F-90D2-91ADEB7F5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4314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564781-2404-4FF8-A9BD-E631E14CD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DD24D-1F9E-4AE2-815B-2A2EDE190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17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Überschrift einzeilig 40pt (zweizeilig 24pt/ZAB 1pt)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53083" y="1402538"/>
            <a:ext cx="5171867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5897125" y="1401984"/>
            <a:ext cx="5171867" cy="462817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3D4AE-F04C-4237-BB6B-D67F3B892E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598E1-62EA-4795-90EA-8F695DBCDA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093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53083" y="1402538"/>
            <a:ext cx="3335100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059732" y="1402538"/>
            <a:ext cx="3402612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7733892" y="1402538"/>
            <a:ext cx="3335100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B16A52-AE09-4948-8DF9-400412933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16F0E-8AF4-451F-A925-70E7CD1322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6848C-A910-4B98-9EBE-6A0B05104B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392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53083" y="1402538"/>
            <a:ext cx="2449941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3174572" y="1402538"/>
            <a:ext cx="2450378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97125" y="1402538"/>
            <a:ext cx="2450378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8619053" y="1402538"/>
            <a:ext cx="2449987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D89758-0A7E-4F59-A16D-4F467CD0A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97E759-A0F8-42E9-9CD4-15F5A7029B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681CE6-AA0E-41E0-B1B8-62B0616A8D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4421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53083" y="1402538"/>
            <a:ext cx="3335100" cy="4627624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059731" y="1402538"/>
            <a:ext cx="3402613" cy="462762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F901B-999A-4448-9B6C-BB2DD3409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C6B626-3F28-42E2-BDB6-79403963ED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D4FC5-91F5-4739-AFC6-30D6BF15FD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8B3DEF-5D89-4E68-BBC9-708EF6FB67FF}"/>
              </a:ext>
            </a:extLst>
          </p:cNvPr>
          <p:cNvSpPr/>
          <p:nvPr userDrawn="1"/>
        </p:nvSpPr>
        <p:spPr bwMode="gray">
          <a:xfrm>
            <a:off x="7478946" y="1402538"/>
            <a:ext cx="4043129" cy="4627625"/>
          </a:xfrm>
          <a:custGeom>
            <a:avLst/>
            <a:gdLst>
              <a:gd name="connsiteX0" fmla="*/ 3150760 w 4278208"/>
              <a:gd name="connsiteY0" fmla="*/ 0 h 4897438"/>
              <a:gd name="connsiteX1" fmla="*/ 4278208 w 4278208"/>
              <a:gd name="connsiteY1" fmla="*/ 0 h 4897438"/>
              <a:gd name="connsiteX2" fmla="*/ 4278208 w 4278208"/>
              <a:gd name="connsiteY2" fmla="*/ 4897438 h 4897438"/>
              <a:gd name="connsiteX3" fmla="*/ 4089262 w 4278208"/>
              <a:gd name="connsiteY3" fmla="*/ 4897438 h 4897438"/>
              <a:gd name="connsiteX4" fmla="*/ 3150760 w 4278208"/>
              <a:gd name="connsiteY4" fmla="*/ 4897438 h 4897438"/>
              <a:gd name="connsiteX5" fmla="*/ 0 w 4278208"/>
              <a:gd name="connsiteY5" fmla="*/ 4897438 h 4897438"/>
              <a:gd name="connsiteX6" fmla="*/ 163558 w 4278208"/>
              <a:gd name="connsiteY6" fmla="*/ 4029750 h 4897438"/>
              <a:gd name="connsiteX7" fmla="*/ 913209 w 4278208"/>
              <a:gd name="connsiteY7" fmla="*/ 677 h 4897438"/>
              <a:gd name="connsiteX8" fmla="*/ 3150760 w 4278208"/>
              <a:gd name="connsiteY8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78208" h="4897438">
                <a:moveTo>
                  <a:pt x="3150760" y="0"/>
                </a:moveTo>
                <a:lnTo>
                  <a:pt x="4278208" y="0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033" tIns="68033" rIns="68033" bIns="68033" rtlCol="0" anchor="ctr">
            <a:noAutofit/>
          </a:bodyPr>
          <a:lstStyle/>
          <a:p>
            <a:pPr algn="ctr"/>
            <a:endParaRPr lang="de-DE" sz="2173"/>
          </a:p>
        </p:txBody>
      </p:sp>
    </p:spTree>
    <p:extLst>
      <p:ext uri="{BB962C8B-B14F-4D97-AF65-F5344CB8AC3E}">
        <p14:creationId xmlns:p14="http://schemas.microsoft.com/office/powerpoint/2010/main" val="401256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41C23-DBA4-4BF0-B89F-11655B943E1C}"/>
              </a:ext>
            </a:extLst>
          </p:cNvPr>
          <p:cNvSpPr/>
          <p:nvPr/>
        </p:nvSpPr>
        <p:spPr bwMode="gray">
          <a:xfrm>
            <a:off x="4059755" y="1402538"/>
            <a:ext cx="7462320" cy="4627625"/>
          </a:xfrm>
          <a:custGeom>
            <a:avLst/>
            <a:gdLst>
              <a:gd name="connsiteX0" fmla="*/ 3150760 w 7896200"/>
              <a:gd name="connsiteY0" fmla="*/ 0 h 4897438"/>
              <a:gd name="connsiteX1" fmla="*/ 4278208 w 7896200"/>
              <a:gd name="connsiteY1" fmla="*/ 0 h 4897438"/>
              <a:gd name="connsiteX2" fmla="*/ 4278208 w 7896200"/>
              <a:gd name="connsiteY2" fmla="*/ 816 h 4897438"/>
              <a:gd name="connsiteX3" fmla="*/ 7896200 w 7896200"/>
              <a:gd name="connsiteY3" fmla="*/ 816 h 4897438"/>
              <a:gd name="connsiteX4" fmla="*/ 7896200 w 7896200"/>
              <a:gd name="connsiteY4" fmla="*/ 4897438 h 4897438"/>
              <a:gd name="connsiteX5" fmla="*/ 4278208 w 7896200"/>
              <a:gd name="connsiteY5" fmla="*/ 4897438 h 4897438"/>
              <a:gd name="connsiteX6" fmla="*/ 4089262 w 7896200"/>
              <a:gd name="connsiteY6" fmla="*/ 4897438 h 4897438"/>
              <a:gd name="connsiteX7" fmla="*/ 3150760 w 7896200"/>
              <a:gd name="connsiteY7" fmla="*/ 4897438 h 4897438"/>
              <a:gd name="connsiteX8" fmla="*/ 74220 w 7896200"/>
              <a:gd name="connsiteY8" fmla="*/ 4897438 h 4897438"/>
              <a:gd name="connsiteX9" fmla="*/ 0 w 7896200"/>
              <a:gd name="connsiteY9" fmla="*/ 4897438 h 4897438"/>
              <a:gd name="connsiteX10" fmla="*/ 163558 w 7896200"/>
              <a:gd name="connsiteY10" fmla="*/ 4029750 h 4897438"/>
              <a:gd name="connsiteX11" fmla="*/ 913209 w 7896200"/>
              <a:gd name="connsiteY11" fmla="*/ 677 h 4897438"/>
              <a:gd name="connsiteX12" fmla="*/ 3150760 w 7896200"/>
              <a:gd name="connsiteY12" fmla="*/ 677 h 48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96200" h="4897438">
                <a:moveTo>
                  <a:pt x="3150760" y="0"/>
                </a:moveTo>
                <a:lnTo>
                  <a:pt x="4278208" y="0"/>
                </a:lnTo>
                <a:lnTo>
                  <a:pt x="4278208" y="816"/>
                </a:lnTo>
                <a:lnTo>
                  <a:pt x="7896200" y="816"/>
                </a:lnTo>
                <a:lnTo>
                  <a:pt x="7896200" y="4897438"/>
                </a:lnTo>
                <a:lnTo>
                  <a:pt x="4278208" y="4897438"/>
                </a:lnTo>
                <a:lnTo>
                  <a:pt x="4089262" y="4897438"/>
                </a:lnTo>
                <a:lnTo>
                  <a:pt x="3150760" y="4897438"/>
                </a:lnTo>
                <a:lnTo>
                  <a:pt x="74220" y="4897438"/>
                </a:lnTo>
                <a:lnTo>
                  <a:pt x="0" y="4897438"/>
                </a:lnTo>
                <a:lnTo>
                  <a:pt x="163558" y="4029750"/>
                </a:lnTo>
                <a:cubicBezTo>
                  <a:pt x="413442" y="2686726"/>
                  <a:pt x="655958" y="1343702"/>
                  <a:pt x="913209" y="677"/>
                </a:cubicBezTo>
                <a:lnTo>
                  <a:pt x="3150760" y="677"/>
                </a:ln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sz="2173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453083" y="1402798"/>
            <a:ext cx="3335100" cy="462736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C13B79-0DFD-4CEC-A966-6723099FB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36467-79DE-408A-9288-FD592AFB4D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61C14-5D57-4EFA-B97C-599896DDDB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57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0320475" y="0"/>
            <a:ext cx="1201600" cy="6480175"/>
          </a:xfrm>
          <a:custGeom>
            <a:avLst/>
            <a:gdLst>
              <a:gd name="connsiteX0" fmla="*/ 0 w 1271464"/>
              <a:gd name="connsiteY0" fmla="*/ 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0 w 1271464"/>
              <a:gd name="connsiteY4" fmla="*/ 0 h 6858000"/>
              <a:gd name="connsiteX0" fmla="*/ 1219200 w 1271464"/>
              <a:gd name="connsiteY0" fmla="*/ 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1219200 w 1271464"/>
              <a:gd name="connsiteY4" fmla="*/ 0 h 6858000"/>
              <a:gd name="connsiteX0" fmla="*/ 1270000 w 1271464"/>
              <a:gd name="connsiteY0" fmla="*/ 0 h 6861175"/>
              <a:gd name="connsiteX1" fmla="*/ 1271464 w 1271464"/>
              <a:gd name="connsiteY1" fmla="*/ 3175 h 6861175"/>
              <a:gd name="connsiteX2" fmla="*/ 1271464 w 1271464"/>
              <a:gd name="connsiteY2" fmla="*/ 6861175 h 6861175"/>
              <a:gd name="connsiteX3" fmla="*/ 0 w 1271464"/>
              <a:gd name="connsiteY3" fmla="*/ 6861175 h 6861175"/>
              <a:gd name="connsiteX4" fmla="*/ 1270000 w 1271464"/>
              <a:gd name="connsiteY4" fmla="*/ 0 h 6861175"/>
              <a:gd name="connsiteX0" fmla="*/ 1069975 w 1271464"/>
              <a:gd name="connsiteY0" fmla="*/ 28575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  <a:gd name="connsiteX4" fmla="*/ 1069975 w 1271464"/>
              <a:gd name="connsiteY4" fmla="*/ 28575 h 6858000"/>
              <a:gd name="connsiteX0" fmla="*/ 0 w 1271464"/>
              <a:gd name="connsiteY0" fmla="*/ 6858000 h 6858000"/>
              <a:gd name="connsiteX1" fmla="*/ 1271464 w 1271464"/>
              <a:gd name="connsiteY1" fmla="*/ 0 h 6858000"/>
              <a:gd name="connsiteX2" fmla="*/ 1271464 w 1271464"/>
              <a:gd name="connsiteY2" fmla="*/ 6858000 h 6858000"/>
              <a:gd name="connsiteX3" fmla="*/ 0 w 1271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1464" h="6858000">
                <a:moveTo>
                  <a:pt x="0" y="6858000"/>
                </a:moveTo>
                <a:lnTo>
                  <a:pt x="1271464" y="0"/>
                </a:lnTo>
                <a:lnTo>
                  <a:pt x="12714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04000" tIns="1224000" bIns="0" anchor="ctr">
            <a:noAutofit/>
          </a:bodyPr>
          <a:lstStyle>
            <a:lvl1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1pPr>
            <a:lvl2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2pPr>
            <a:lvl3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3pPr>
            <a:lvl4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4pPr>
            <a:lvl5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5pPr>
            <a:lvl6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6pPr>
            <a:lvl7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7pPr>
            <a:lvl8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8pPr>
            <a:lvl9pPr marL="0" indent="0" algn="ctr" defTabSz="169504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Platz für Verlauf oder Weißraum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89672" y="2015609"/>
            <a:ext cx="6940463" cy="2313133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378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Font typeface="+mn-lt" panose="020B0604020202020204" pitchFamily="34" charset="0"/>
              <a:buNone/>
              <a:defRPr sz="1701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„Hier steht ein aussagekräftiges Zitat, mehrzeilig möglich“</a:t>
            </a:r>
          </a:p>
          <a:p>
            <a:pPr lvl="1"/>
            <a:r>
              <a:rPr lang="de-DE"/>
              <a:t>– Autor*in</a:t>
            </a:r>
          </a:p>
        </p:txBody>
      </p:sp>
    </p:spTree>
    <p:extLst>
      <p:ext uri="{BB962C8B-B14F-4D97-AF65-F5344CB8AC3E}">
        <p14:creationId xmlns:p14="http://schemas.microsoft.com/office/powerpoint/2010/main" val="3757124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oleObject" Target="../embeddings/oleObject5.bin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73822158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1" imgW="360" imgH="360" progId="TCLayout.ActiveDocument.1">
                  <p:embed/>
                </p:oleObj>
              </mc:Choice>
              <mc:Fallback>
                <p:oleObj name="think-cell Folie" r:id="rId21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" name="Grafik 8" descr="T_Logo_3c_Slogan_p_DE_1000%.em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3849" y="5832938"/>
            <a:ext cx="244401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hf hdr="0" dt="0"/>
  <p:txStyles>
    <p:titleStyle>
      <a:lvl1pPr marL="0" indent="0" algn="l" defTabSz="457230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599" b="0" i="0" kern="1200" cap="all" baseline="0" dirty="0">
          <a:solidFill>
            <a:schemeClr val="tx2"/>
          </a:solidFill>
          <a:latin typeface="TeleGrotesk Next Ultra" pitchFamily="2" charset="0"/>
          <a:ea typeface="TeleGrotesk Next Ultra" pitchFamily="2" charset="0"/>
          <a:cs typeface="TeleGrotesk Next Ultra" pitchFamily="2" charset="0"/>
        </a:defRPr>
      </a:lvl1pPr>
      <a:lvl2pPr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2pPr>
      <a:lvl3pPr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3pPr>
      <a:lvl4pPr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4pPr>
      <a:lvl5pPr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5pPr>
      <a:lvl6pPr marL="457079"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6pPr>
      <a:lvl7pPr marL="914158"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7pPr>
      <a:lvl8pPr marL="1371237"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8pPr>
      <a:lvl9pPr marL="1828314" algn="l" defTabSz="57611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99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11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Wingdings" pitchFamily="2" charset="2"/>
        <a:defRPr sz="1999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  <a:lvl2pPr marL="1587" algn="l" defTabSz="57611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Wingdings" pitchFamily="2" charset="2"/>
        <a:defRPr sz="1999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2pPr>
      <a:lvl3pPr marL="215957" indent="-215957" algn="l" defTabSz="57611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70000"/>
        <a:buFont typeface="Wingdings 2" panose="05020102010507070707" pitchFamily="18" charset="2"/>
        <a:buChar char="¡"/>
        <a:defRPr sz="1999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3pPr>
      <a:lvl4pPr marL="431913" indent="-215843" algn="l" defTabSz="57611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70000"/>
        <a:buFont typeface="Wingdings 2" panose="05020102010507070707" pitchFamily="18" charset="2"/>
        <a:buChar char="¡"/>
        <a:defRPr sz="1999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4pPr>
      <a:lvl5pPr marL="647870" indent="-215957" algn="l" defTabSz="57611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70000"/>
        <a:buFont typeface="Wingdings 2" panose="05020102010507070707" pitchFamily="18" charset="2"/>
        <a:buChar char="¡"/>
        <a:defRPr sz="1999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5pPr>
      <a:lvl6pPr marL="2513934" indent="-228539" algn="l" defTabSz="457079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010" indent="-228539" algn="l" defTabSz="457079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090" indent="-228539" algn="l" defTabSz="457079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169" indent="-228539" algn="l" defTabSz="457079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9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8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37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14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94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73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50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29" algn="l" defTabSz="4570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70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orient="horz" pos="3266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09">
          <p15:clr>
            <a:srgbClr val="F26B43"/>
          </p15:clr>
        </p15:guide>
        <p15:guide id="17" pos="5318">
          <p15:clr>
            <a:srgbClr val="F26B43"/>
          </p15:clr>
        </p15:guide>
        <p15:guide id="20" pos="3833">
          <p15:clr>
            <a:srgbClr val="FDE53C"/>
          </p15:clr>
        </p15:guide>
        <p15:guide id="21" pos="3425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89713" y="382688"/>
            <a:ext cx="10342650" cy="68033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short </a:t>
            </a:r>
            <a:r>
              <a:rPr lang="en-US" dirty="0" err="1"/>
              <a:t>40pt</a:t>
            </a:r>
            <a:r>
              <a:rPr lang="en-US" dirty="0"/>
              <a:t> (double-spaced headline </a:t>
            </a:r>
            <a:r>
              <a:rPr lang="en-US" dirty="0" err="1"/>
              <a:t>24pt</a:t>
            </a:r>
            <a:r>
              <a:rPr lang="en-US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589713" y="1402915"/>
            <a:ext cx="10342650" cy="4490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624950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897125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394088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66626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85581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127987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971244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243419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278656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50831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A74839A-514D-4A95-9C9B-BCB04772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06375" y="5968476"/>
            <a:ext cx="651027" cy="4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  <p:sldLayoutId id="2147484075" r:id="rId19"/>
    <p:sldLayoutId id="2147484076" r:id="rId20"/>
    <p:sldLayoutId id="2147484077" r:id="rId21"/>
    <p:sldLayoutId id="2147484078" r:id="rId22"/>
    <p:sldLayoutId id="2147484148" r:id="rId23"/>
  </p:sldLayoutIdLst>
  <p:hf hd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136066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272131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408197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544262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680328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816394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952459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7287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89713" y="382688"/>
            <a:ext cx="10342650" cy="6803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589713" y="1402915"/>
            <a:ext cx="10342650" cy="4490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624950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897125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394088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66626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85581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127987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971244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243419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278656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50831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D216909F-BE79-4D4F-91DD-FCD2AC588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06375" y="5968476"/>
            <a:ext cx="651027" cy="4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  <p:sldLayoutId id="2147484100" r:id="rId18"/>
    <p:sldLayoutId id="2147484101" r:id="rId19"/>
    <p:sldLayoutId id="2147484102" r:id="rId20"/>
    <p:sldLayoutId id="2147484103" r:id="rId21"/>
  </p:sldLayoutIdLs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136066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272131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408197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544262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680328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816394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952459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7287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89713" y="382688"/>
            <a:ext cx="10342650" cy="6803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Überschrift einzeilig </a:t>
            </a:r>
            <a:r>
              <a:rPr lang="de-DE" err="1"/>
              <a:t>40pt</a:t>
            </a:r>
            <a:r>
              <a:rPr lang="de-DE"/>
              <a:t> (zweizeilig </a:t>
            </a:r>
            <a:r>
              <a:rPr lang="de-DE" err="1"/>
              <a:t>24pt</a:t>
            </a:r>
            <a:r>
              <a:rPr lang="de-DE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589713" y="1402915"/>
            <a:ext cx="10342650" cy="4490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222763" y="6033842"/>
            <a:ext cx="7076550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5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vertraulich | Zielbild Partnerbilling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034428" y="6033842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624950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897125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394088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66626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85581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127987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971244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243419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278656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50831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D216909F-BE79-4D4F-91DD-FCD2AC588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506375" y="5968476"/>
            <a:ext cx="651027" cy="4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  <p:sldLayoutId id="2147484121" r:id="rId17"/>
    <p:sldLayoutId id="2147484122" r:id="rId18"/>
    <p:sldLayoutId id="2147484123" r:id="rId19"/>
    <p:sldLayoutId id="2147484124" r:id="rId20"/>
    <p:sldLayoutId id="2147484125" r:id="rId21"/>
  </p:sldLayoutIdLs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136066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272131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408197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544262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680328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816394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952459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7287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826EAECC-8D5A-4A83-8F02-3BE289CFF9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039873556"/>
              </p:ext>
            </p:extLst>
          </p:nvPr>
        </p:nvGraphicFramePr>
        <p:xfrm>
          <a:off x="1501" y="1500"/>
          <a:ext cx="1501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4" imgW="532" imgH="530" progId="TCLayout.ActiveDocument.1">
                  <p:embed/>
                </p:oleObj>
              </mc:Choice>
              <mc:Fallback>
                <p:oleObj name="think-cell Folie" r:id="rId24" imgW="532" imgH="53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826EAECC-8D5A-4A83-8F02-3BE289CFF9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01" y="1500"/>
                        <a:ext cx="1501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3083" y="382688"/>
            <a:ext cx="10615910" cy="6803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Überschrift einzeilig 40pt (zweizeilig 24pt/ZAB 1pt)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53082" y="1402915"/>
            <a:ext cx="10615911" cy="46309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3082" y="6103934"/>
            <a:ext cx="7894421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50" kern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&lt;Angaben über Einfügen | Kopf- und Fußzeile definieren&gt; vertraulich, intern, offen | Autor*in | Thema der Präsentation | Datum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830887" y="6103934"/>
            <a:ext cx="238153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624950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897125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462351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734526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787549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9724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902882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75057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347018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619193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3E547ADE-6771-456D-82E8-F57C2826B78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3035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7">
            <a:extLst>
              <a:ext uri="{FF2B5EF4-FFF2-40B4-BE49-F238E27FC236}">
                <a16:creationId xmlns:a16="http://schemas.microsoft.com/office/drawing/2014/main" id="{DCC7920C-994B-41DD-857A-19306EFAA3C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1069040" y="-161579"/>
            <a:ext cx="0" cy="10205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4">
            <a:extLst>
              <a:ext uri="{FF2B5EF4-FFF2-40B4-BE49-F238E27FC236}">
                <a16:creationId xmlns:a16="http://schemas.microsoft.com/office/drawing/2014/main" id="{18312434-AE29-41EE-AEFD-FD4F7A0559C9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42408" y="399378"/>
            <a:ext cx="0" cy="102066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4">
            <a:extLst>
              <a:ext uri="{FF2B5EF4-FFF2-40B4-BE49-F238E27FC236}">
                <a16:creationId xmlns:a16="http://schemas.microsoft.com/office/drawing/2014/main" id="{88B4E561-CB41-4A84-BCFB-ADAA779B2988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42408" y="1351882"/>
            <a:ext cx="0" cy="102066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4">
            <a:extLst>
              <a:ext uri="{FF2B5EF4-FFF2-40B4-BE49-F238E27FC236}">
                <a16:creationId xmlns:a16="http://schemas.microsoft.com/office/drawing/2014/main" id="{F2FC83C1-4F80-4C57-B643-D3C3661BF512}"/>
              </a:ext>
            </a:extLst>
          </p:cNvPr>
          <p:cNvCxnSpPr>
            <a:cxnSpLocks/>
          </p:cNvCxnSpPr>
          <p:nvPr userDrawn="1"/>
        </p:nvCxnSpPr>
        <p:spPr bwMode="gray">
          <a:xfrm rot="5400000">
            <a:off x="-142408" y="5978731"/>
            <a:ext cx="0" cy="102066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6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  <p:sldLayoutId id="2147484144" r:id="rId18"/>
    <p:sldLayoutId id="2147484145" r:id="rId19"/>
    <p:sldLayoutId id="2147484146" r:id="rId20"/>
    <p:sldLayoutId id="2147484147" r:id="rId21"/>
  </p:sldLayoutIdLst>
  <p:hf hd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136066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272131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408197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544262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680328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816394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952459" indent="-136066" algn="l" defTabSz="864017" rtl="0" eaLnBrk="1" latinLnBrk="0" hangingPunct="1">
        <a:lnSpc>
          <a:spcPct val="100000"/>
        </a:lnSpc>
        <a:spcBef>
          <a:spcPts val="0"/>
        </a:spcBef>
        <a:spcAft>
          <a:spcPts val="567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6" orient="horz" pos="935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jp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30.png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6.emf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CEA7130F-0D9D-4CCE-AA9A-C6A9E277F1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1" y="2034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CEA7130F-0D9D-4CCE-AA9A-C6A9E277F1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1" y="2034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>
            <a:extLst>
              <a:ext uri="{FF2B5EF4-FFF2-40B4-BE49-F238E27FC236}">
                <a16:creationId xmlns:a16="http://schemas.microsoft.com/office/drawing/2014/main" id="{9FCB8ADE-1649-4EA0-B75B-2890513C4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de-DE" sz="3780" dirty="0">
                <a:latin typeface="TeleNeo Office" panose="020B0504040202090203" pitchFamily="34" charset="0"/>
              </a:rPr>
              <a:t> </a:t>
            </a:r>
            <a:r>
              <a:rPr lang="de-DE" sz="3780" dirty="0"/>
              <a:t>App</a:t>
            </a:r>
            <a:br>
              <a:rPr lang="de-DE" sz="3780" dirty="0"/>
            </a:br>
            <a:r>
              <a:rPr lang="de-DE" sz="3780" dirty="0"/>
              <a:t>and Web </a:t>
            </a:r>
            <a:r>
              <a:rPr lang="de-DE" sz="3780" dirty="0" err="1"/>
              <a:t>Of</a:t>
            </a:r>
            <a:r>
              <a:rPr lang="de-DE" sz="3780" dirty="0"/>
              <a:t> Things</a:t>
            </a:r>
            <a:endParaRPr lang="en-GB" dirty="0">
              <a:latin typeface="TeleGrotesk Headline" pitchFamily="2" charset="0"/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DC40E1E2-8629-4392-9145-73658439D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Robert Winkler</a:t>
            </a:r>
            <a:br>
              <a:rPr lang="en-GB" dirty="0"/>
            </a:br>
            <a:r>
              <a:rPr lang="en-GB" sz="1600" dirty="0">
                <a:latin typeface="TeleNeo Office"/>
              </a:rPr>
              <a:t>Deutsche Telekom AG</a:t>
            </a:r>
            <a:endParaRPr lang="en-GB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5946FD80-0F77-444C-908E-8B586A5DCD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BA89AD8-2632-4919-930E-7C00ADC18E3A}"/>
              </a:ext>
            </a:extLst>
          </p:cNvPr>
          <p:cNvSpPr/>
          <p:nvPr/>
        </p:nvSpPr>
        <p:spPr>
          <a:xfrm>
            <a:off x="-239973" y="-239973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24" tIns="68024" rIns="68024" bIns="68024" rtlCol="0" anchor="ctr"/>
          <a:lstStyle/>
          <a:p>
            <a:pPr algn="ctr"/>
            <a:r>
              <a:rPr lang="en-GB" sz="100" dirty="0"/>
              <a:t>187359120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55F6BB-F6AC-4995-9CA9-0487E168C8E7}"/>
              </a:ext>
            </a:extLst>
          </p:cNvPr>
          <p:cNvSpPr/>
          <p:nvPr/>
        </p:nvSpPr>
        <p:spPr>
          <a:xfrm>
            <a:off x="-239973" y="-239973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24" tIns="68024" rIns="68024" bIns="68024" rtlCol="0" anchor="ctr"/>
          <a:lstStyle/>
          <a:p>
            <a:pPr algn="ctr"/>
            <a:r>
              <a:rPr lang="en-GB" sz="100" dirty="0"/>
              <a:t>347964048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4857274-D181-4611-A93E-7B1B300697A3}"/>
              </a:ext>
            </a:extLst>
          </p:cNvPr>
          <p:cNvSpPr/>
          <p:nvPr/>
        </p:nvSpPr>
        <p:spPr>
          <a:xfrm>
            <a:off x="-239973" y="-239973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024" tIns="68024" rIns="68024" bIns="68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" dirty="0"/>
              <a:t>257268200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B22F121-7008-4C31-9796-95F2394A47E2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00"/>
              <a:t>297133888</a:t>
            </a:r>
          </a:p>
        </p:txBody>
      </p:sp>
    </p:spTree>
    <p:extLst>
      <p:ext uri="{BB962C8B-B14F-4D97-AF65-F5344CB8AC3E}">
        <p14:creationId xmlns:p14="http://schemas.microsoft.com/office/powerpoint/2010/main" val="50502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3450FE6-4D04-F940-8185-F25C04BF03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>
            <a:fillRect/>
          </a:stretch>
        </p:blipFill>
        <p:spPr/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C7A756E-4C79-7148-974F-3B9866A694B6}"/>
              </a:ext>
            </a:extLst>
          </p:cNvPr>
          <p:cNvSpPr txBox="1"/>
          <p:nvPr/>
        </p:nvSpPr>
        <p:spPr>
          <a:xfrm>
            <a:off x="504534" y="4608219"/>
            <a:ext cx="648062" cy="3600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2800" b="1" dirty="0"/>
              <a:t>IKEA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1EDC29-8B58-4C68-AD8F-3A63EC51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721" y="1954363"/>
            <a:ext cx="713336" cy="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CC5012-0C33-467E-AB62-E2494D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WoT</a:t>
            </a:r>
            <a:r>
              <a:rPr lang="de-DE" dirty="0"/>
              <a:t> Data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D3225D-4EAA-4519-94B5-D5A8B9B2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776491"/>
            <a:ext cx="8022577" cy="4927191"/>
          </a:xfrm>
        </p:spPr>
        <p:txBody>
          <a:bodyPr/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en-US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de-DE" sz="1890" dirty="0">
                <a:latin typeface="+mn-lt"/>
              </a:rPr>
              <a:t>A </a:t>
            </a:r>
            <a:r>
              <a:rPr lang="de-DE" sz="1890" dirty="0"/>
              <a:t>W3C Web </a:t>
            </a:r>
            <a:r>
              <a:rPr lang="de-DE" sz="1890" dirty="0" err="1"/>
              <a:t>of</a:t>
            </a:r>
            <a:r>
              <a:rPr lang="de-DE" sz="1890" dirty="0"/>
              <a:t> Things (</a:t>
            </a:r>
            <a:r>
              <a:rPr lang="de-DE" sz="1890" dirty="0" err="1"/>
              <a:t>WoT</a:t>
            </a:r>
            <a:r>
              <a:rPr lang="de-DE" sz="1890" dirty="0"/>
              <a:t>) Thing Description </a:t>
            </a:r>
            <a:r>
              <a:rPr lang="de-DE" sz="1890" dirty="0" err="1">
                <a:latin typeface="+mn-lt"/>
              </a:rPr>
              <a:t>insipired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data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model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is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used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to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describe</a:t>
            </a:r>
            <a:r>
              <a:rPr lang="de-DE" sz="1890" dirty="0">
                <a:latin typeface="+mn-lt"/>
              </a:rPr>
              <a:t> Things </a:t>
            </a:r>
            <a:r>
              <a:rPr lang="en-US" sz="1890" dirty="0">
                <a:latin typeface="+mn-lt"/>
              </a:rPr>
              <a:t>in a machine-readable format</a:t>
            </a:r>
            <a:r>
              <a:rPr lang="de-DE" sz="1890" dirty="0">
                <a:latin typeface="+mn-lt"/>
              </a:rPr>
              <a:t>.</a:t>
            </a:r>
            <a:endParaRPr lang="en-US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</a:t>
            </a:r>
            <a:r>
              <a:rPr lang="en-US" sz="1890" dirty="0">
                <a:latin typeface="+mn-lt"/>
              </a:rPr>
              <a:t>is an abstraction of a physical device, virtual device or web service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a state (in form of properties)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functions (actions) which can be executed to change the state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can emit events, e.g., </a:t>
            </a:r>
            <a:r>
              <a:rPr lang="en-US" sz="1890" dirty="0" err="1"/>
              <a:t>MotionDetected</a:t>
            </a:r>
            <a:r>
              <a:rPr lang="en-US" sz="1890" dirty="0"/>
              <a:t>, </a:t>
            </a:r>
            <a:r>
              <a:rPr lang="en-US" sz="1890" dirty="0" err="1"/>
              <a:t>BatteryLow</a:t>
            </a:r>
            <a:r>
              <a:rPr lang="en-US" sz="1890" dirty="0"/>
              <a:t>, </a:t>
            </a:r>
            <a:r>
              <a:rPr lang="en-US" sz="1890" dirty="0" err="1"/>
              <a:t>ButtonPressed</a:t>
            </a:r>
            <a:endParaRPr lang="en-US" sz="1890" dirty="0"/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meta data,  e.g., vendor, brand, model, serial number.</a:t>
            </a:r>
          </a:p>
          <a:p>
            <a:pPr marL="316500" lvl="1" indent="-270005">
              <a:buFont typeface="Arial" panose="020B0604020202020204" pitchFamily="34" charset="0"/>
              <a:buChar char="•"/>
            </a:pPr>
            <a:r>
              <a:rPr lang="en-US" sz="1890" b="1" dirty="0"/>
              <a:t>Thing purposes: </a:t>
            </a:r>
            <a:r>
              <a:rPr lang="en-US" sz="1890" dirty="0"/>
              <a:t>A Thing can have multiple purposes: Lighting, </a:t>
            </a:r>
            <a:r>
              <a:rPr lang="en-US" sz="1890" dirty="0" err="1"/>
              <a:t>MotionDetection</a:t>
            </a:r>
            <a:r>
              <a:rPr lang="en-US" sz="1890" dirty="0"/>
              <a:t>, </a:t>
            </a:r>
            <a:r>
              <a:rPr lang="en-US" sz="1890" dirty="0" err="1"/>
              <a:t>AmbientLightSensing</a:t>
            </a:r>
            <a:endParaRPr lang="de-DE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de-DE" sz="1890" b="1" dirty="0">
                <a:latin typeface="+mn-lt"/>
              </a:rPr>
              <a:t>Thing </a:t>
            </a:r>
            <a:r>
              <a:rPr lang="de-DE" sz="1890" b="1" dirty="0" err="1">
                <a:latin typeface="+mn-lt"/>
              </a:rPr>
              <a:t>category</a:t>
            </a:r>
            <a:r>
              <a:rPr lang="de-DE" sz="1890" b="1" dirty="0">
                <a:latin typeface="+mn-lt"/>
              </a:rPr>
              <a:t>: </a:t>
            </a:r>
            <a:r>
              <a:rPr lang="de-DE" sz="1890" dirty="0">
                <a:latin typeface="+mn-lt"/>
              </a:rPr>
              <a:t>A Thing </a:t>
            </a:r>
            <a:r>
              <a:rPr lang="de-DE" sz="1890" dirty="0" err="1">
                <a:latin typeface="+mn-lt"/>
              </a:rPr>
              <a:t>belongs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to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one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category</a:t>
            </a:r>
            <a:r>
              <a:rPr lang="de-DE" sz="1890" dirty="0">
                <a:latin typeface="+mn-lt"/>
              </a:rPr>
              <a:t>, e.g. </a:t>
            </a:r>
            <a:r>
              <a:rPr lang="de-DE" sz="1890" dirty="0" err="1">
                <a:latin typeface="+mn-lt"/>
              </a:rPr>
              <a:t>LightBulb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ColorLightBulb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ContactSensor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Camera</a:t>
            </a:r>
            <a:r>
              <a:rPr lang="de-DE" sz="1890" dirty="0">
                <a:latin typeface="+mn-lt"/>
              </a:rPr>
              <a:t>, Plug 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11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CC5012-0C33-467E-AB62-E2494D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WoT</a:t>
            </a:r>
            <a:r>
              <a:rPr lang="de-DE" dirty="0"/>
              <a:t> Data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D3225D-4EAA-4519-94B5-D5A8B9B2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776491"/>
            <a:ext cx="8022577" cy="4927191"/>
          </a:xfrm>
        </p:spPr>
        <p:txBody>
          <a:bodyPr/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en-US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de-DE" sz="1890" dirty="0">
                <a:latin typeface="+mn-lt"/>
              </a:rPr>
              <a:t>A </a:t>
            </a:r>
            <a:r>
              <a:rPr lang="de-DE" sz="1890" dirty="0"/>
              <a:t>W3C Web </a:t>
            </a:r>
            <a:r>
              <a:rPr lang="de-DE" sz="1890" dirty="0" err="1"/>
              <a:t>of</a:t>
            </a:r>
            <a:r>
              <a:rPr lang="de-DE" sz="1890" dirty="0"/>
              <a:t> Things (</a:t>
            </a:r>
            <a:r>
              <a:rPr lang="de-DE" sz="1890" dirty="0" err="1"/>
              <a:t>WoT</a:t>
            </a:r>
            <a:r>
              <a:rPr lang="de-DE" sz="1890" dirty="0"/>
              <a:t>) Thing Description </a:t>
            </a:r>
            <a:r>
              <a:rPr lang="de-DE" sz="1890" dirty="0" err="1">
                <a:latin typeface="+mn-lt"/>
              </a:rPr>
              <a:t>insipired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data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model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is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used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to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describe</a:t>
            </a:r>
            <a:r>
              <a:rPr lang="de-DE" sz="1890" dirty="0">
                <a:latin typeface="+mn-lt"/>
              </a:rPr>
              <a:t> Things </a:t>
            </a:r>
            <a:r>
              <a:rPr lang="en-US" sz="1890" dirty="0">
                <a:latin typeface="+mn-lt"/>
              </a:rPr>
              <a:t>in a machine readable format</a:t>
            </a:r>
            <a:r>
              <a:rPr lang="de-DE" sz="1890" dirty="0">
                <a:latin typeface="+mn-lt"/>
              </a:rPr>
              <a:t>.</a:t>
            </a:r>
            <a:endParaRPr lang="en-US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</a:t>
            </a:r>
            <a:r>
              <a:rPr lang="en-US" sz="1890" dirty="0">
                <a:latin typeface="+mn-lt"/>
              </a:rPr>
              <a:t>is an abstraction of a physical device, virtual device or web service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a state (in form of properties)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functions (actions) which can be executed to change the state</a:t>
            </a:r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can emit events, e.g., </a:t>
            </a:r>
            <a:r>
              <a:rPr lang="en-US" sz="1890" dirty="0" err="1"/>
              <a:t>MotionDetected</a:t>
            </a:r>
            <a:r>
              <a:rPr lang="en-US" sz="1890" dirty="0"/>
              <a:t>, </a:t>
            </a:r>
            <a:r>
              <a:rPr lang="en-US" sz="1890" dirty="0" err="1"/>
              <a:t>BatteryLow</a:t>
            </a:r>
            <a:r>
              <a:rPr lang="en-US" sz="1890" dirty="0"/>
              <a:t>, </a:t>
            </a:r>
            <a:r>
              <a:rPr lang="en-US" sz="1890" dirty="0" err="1"/>
              <a:t>ButtonPressed</a:t>
            </a:r>
            <a:endParaRPr lang="en-US" sz="1890" dirty="0"/>
          </a:p>
          <a:p>
            <a:pPr marL="452566" lvl="2" indent="-270005">
              <a:buFont typeface="Arial" panose="020B0604020202020204" pitchFamily="34" charset="0"/>
              <a:buChar char="•"/>
            </a:pPr>
            <a:r>
              <a:rPr lang="en-US" sz="1890" dirty="0"/>
              <a:t>A Thing has meta data,  e.g., vendor, brand, model, serial number.</a:t>
            </a:r>
          </a:p>
          <a:p>
            <a:pPr marL="316500" lvl="1" indent="-270005">
              <a:buFont typeface="Arial" panose="020B0604020202020204" pitchFamily="34" charset="0"/>
              <a:buChar char="•"/>
            </a:pPr>
            <a:r>
              <a:rPr lang="en-US" sz="1890" b="1" dirty="0"/>
              <a:t>Thing purposes: </a:t>
            </a:r>
            <a:r>
              <a:rPr lang="en-US" sz="1890" dirty="0"/>
              <a:t>A Thing can have multiple purposes: Lighting, </a:t>
            </a:r>
            <a:r>
              <a:rPr lang="en-US" sz="1890" dirty="0" err="1"/>
              <a:t>MotionDetection</a:t>
            </a:r>
            <a:r>
              <a:rPr lang="en-US" sz="1890" dirty="0"/>
              <a:t>, </a:t>
            </a:r>
            <a:r>
              <a:rPr lang="en-US" sz="1890" dirty="0" err="1"/>
              <a:t>AmbientLightSensing</a:t>
            </a:r>
            <a:endParaRPr lang="de-DE" sz="1890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de-DE" sz="1890" b="1" dirty="0">
                <a:latin typeface="+mn-lt"/>
              </a:rPr>
              <a:t>Thing </a:t>
            </a:r>
            <a:r>
              <a:rPr lang="de-DE" sz="1890" b="1" dirty="0" err="1">
                <a:latin typeface="+mn-lt"/>
              </a:rPr>
              <a:t>category</a:t>
            </a:r>
            <a:r>
              <a:rPr lang="de-DE" sz="1890" b="1" dirty="0">
                <a:latin typeface="+mn-lt"/>
              </a:rPr>
              <a:t>: </a:t>
            </a:r>
            <a:r>
              <a:rPr lang="de-DE" sz="1890" dirty="0">
                <a:latin typeface="+mn-lt"/>
              </a:rPr>
              <a:t>A Thing </a:t>
            </a:r>
            <a:r>
              <a:rPr lang="de-DE" sz="1890" dirty="0" err="1">
                <a:latin typeface="+mn-lt"/>
              </a:rPr>
              <a:t>belongs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to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one</a:t>
            </a:r>
            <a:r>
              <a:rPr lang="de-DE" sz="1890" dirty="0">
                <a:latin typeface="+mn-lt"/>
              </a:rPr>
              <a:t> </a:t>
            </a:r>
            <a:r>
              <a:rPr lang="de-DE" sz="1890" dirty="0" err="1">
                <a:latin typeface="+mn-lt"/>
              </a:rPr>
              <a:t>category</a:t>
            </a:r>
            <a:r>
              <a:rPr lang="de-DE" sz="1890" dirty="0">
                <a:latin typeface="+mn-lt"/>
              </a:rPr>
              <a:t>, e.g. </a:t>
            </a:r>
            <a:r>
              <a:rPr lang="de-DE" sz="1890" dirty="0" err="1">
                <a:latin typeface="+mn-lt"/>
              </a:rPr>
              <a:t>LightBulb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ColorLightBulb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ContactSensor</a:t>
            </a:r>
            <a:r>
              <a:rPr lang="de-DE" sz="1890" dirty="0">
                <a:latin typeface="+mn-lt"/>
              </a:rPr>
              <a:t>, </a:t>
            </a:r>
            <a:r>
              <a:rPr lang="de-DE" sz="1890" dirty="0" err="1">
                <a:latin typeface="+mn-lt"/>
              </a:rPr>
              <a:t>Camera</a:t>
            </a:r>
            <a:r>
              <a:rPr lang="de-DE" sz="1890" dirty="0">
                <a:latin typeface="+mn-lt"/>
              </a:rPr>
              <a:t>, Plug 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12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CC5012-0C33-467E-AB62-E2494D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WoT</a:t>
            </a:r>
            <a:r>
              <a:rPr lang="de-DE" dirty="0"/>
              <a:t> Data Model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13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5B046E-FACB-4B94-B321-8F6FBFC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" y="869884"/>
            <a:ext cx="10573966" cy="50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CC5012-0C33-467E-AB62-E2494D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WoT</a:t>
            </a:r>
            <a:r>
              <a:rPr lang="de-DE" dirty="0"/>
              <a:t> Data Model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14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056283-FB40-4E01-9096-649E9D8D8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17"/>
          <a:stretch/>
        </p:blipFill>
        <p:spPr>
          <a:xfrm>
            <a:off x="6381345" y="1744129"/>
            <a:ext cx="4289898" cy="30963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28FC7B-76FF-4333-B081-E7C51EE5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28734" y="1759643"/>
            <a:ext cx="5332303" cy="3065276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248DB7B-1C6E-491A-888A-DB2BD236505F}"/>
              </a:ext>
            </a:extLst>
          </p:cNvPr>
          <p:cNvSpPr txBox="1">
            <a:spLocks/>
          </p:cNvSpPr>
          <p:nvPr/>
        </p:nvSpPr>
        <p:spPr bwMode="black">
          <a:xfrm>
            <a:off x="428734" y="1153708"/>
            <a:ext cx="3403964" cy="5039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latin typeface="+mn-lt"/>
              </a:rPr>
              <a:t>Change Thing Properties </a:t>
            </a:r>
            <a:r>
              <a:rPr lang="de-DE" sz="2000" dirty="0" err="1">
                <a:latin typeface="+mn-lt"/>
              </a:rPr>
              <a:t>Commands</a:t>
            </a:r>
            <a:endParaRPr lang="de-DE" dirty="0">
              <a:latin typeface="+mn-lt"/>
            </a:endParaRP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DB2C7F2B-7FB4-498B-B319-6E25014C7024}"/>
              </a:ext>
            </a:extLst>
          </p:cNvPr>
          <p:cNvSpPr txBox="1">
            <a:spLocks/>
          </p:cNvSpPr>
          <p:nvPr/>
        </p:nvSpPr>
        <p:spPr bwMode="black">
          <a:xfrm>
            <a:off x="6381344" y="1153707"/>
            <a:ext cx="3054485" cy="5039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latin typeface="+mn-lt"/>
              </a:rPr>
              <a:t>Thing Properties Updated</a:t>
            </a:r>
            <a:br>
              <a:rPr lang="de-DE" sz="2000" dirty="0">
                <a:latin typeface="+mn-lt"/>
              </a:rPr>
            </a:br>
            <a:r>
              <a:rPr lang="de-DE" sz="2000" dirty="0">
                <a:latin typeface="+mn-lt"/>
              </a:rPr>
              <a:t>Events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67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CC5012-0C33-467E-AB62-E2494D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WoT</a:t>
            </a:r>
            <a:r>
              <a:rPr lang="de-DE" dirty="0"/>
              <a:t> Data Model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15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3248DB7B-1C6E-491A-888A-DB2BD236505F}"/>
              </a:ext>
            </a:extLst>
          </p:cNvPr>
          <p:cNvSpPr txBox="1">
            <a:spLocks/>
          </p:cNvSpPr>
          <p:nvPr/>
        </p:nvSpPr>
        <p:spPr bwMode="black">
          <a:xfrm>
            <a:off x="411479" y="1400958"/>
            <a:ext cx="3365053" cy="5039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>
                <a:latin typeface="+mn-lt"/>
              </a:rPr>
              <a:t>Invoke</a:t>
            </a:r>
            <a:r>
              <a:rPr lang="de-DE" sz="2000" dirty="0">
                <a:latin typeface="+mn-lt"/>
              </a:rPr>
              <a:t> Thing Actions </a:t>
            </a:r>
            <a:br>
              <a:rPr lang="de-DE" sz="2000" dirty="0">
                <a:latin typeface="+mn-lt"/>
              </a:rPr>
            </a:br>
            <a:r>
              <a:rPr lang="de-DE" sz="2000" dirty="0" err="1">
                <a:latin typeface="+mn-lt"/>
              </a:rPr>
              <a:t>Commands</a:t>
            </a:r>
            <a:endParaRPr lang="de-DE" dirty="0">
              <a:latin typeface="+mn-lt"/>
            </a:endParaRP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DB2C7F2B-7FB4-498B-B319-6E25014C7024}"/>
              </a:ext>
            </a:extLst>
          </p:cNvPr>
          <p:cNvSpPr txBox="1">
            <a:spLocks/>
          </p:cNvSpPr>
          <p:nvPr/>
        </p:nvSpPr>
        <p:spPr bwMode="black">
          <a:xfrm>
            <a:off x="5669989" y="1400959"/>
            <a:ext cx="1575930" cy="5039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latin typeface="+mn-lt"/>
              </a:rPr>
              <a:t>Thing Events</a:t>
            </a:r>
            <a:endParaRPr lang="de-DE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90DCD2-6DE7-40C3-AAD4-A2AB44D87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18"/>
          <a:stretch/>
        </p:blipFill>
        <p:spPr>
          <a:xfrm>
            <a:off x="428734" y="1979544"/>
            <a:ext cx="4811328" cy="26193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7EAB6F-5034-4C04-B5DD-89EAD0A45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63"/>
          <a:stretch/>
        </p:blipFill>
        <p:spPr>
          <a:xfrm>
            <a:off x="5669989" y="1979544"/>
            <a:ext cx="5445227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F2ABF-5BBA-4E33-8717-40FE02FB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2" y="140183"/>
            <a:ext cx="10342650" cy="680333"/>
          </a:xfrm>
        </p:spPr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FA20EE-CA26-48D7-9AD8-EF20B6E32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62DDD8-6725-4F3E-9F75-F4C1501BC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8903F-D002-4C8E-9CB5-91ED245494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0287" y="994851"/>
            <a:ext cx="10342650" cy="4490472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1C1E21"/>
                </a:solidFill>
                <a:latin typeface="+mj-lt"/>
              </a:rPr>
              <a:t>Use a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higher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abstraction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„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purpose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“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instead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device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category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for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icons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1C1E21"/>
                </a:solidFill>
              </a:rPr>
              <a:t>Bulb</a:t>
            </a:r>
            <a:r>
              <a:rPr lang="de-DE" sz="2000" dirty="0">
                <a:solidFill>
                  <a:srgbClr val="1C1E21"/>
                </a:solidFill>
              </a:rPr>
              <a:t> </a:t>
            </a:r>
            <a:r>
              <a:rPr lang="de-DE" sz="2000" dirty="0" err="1">
                <a:solidFill>
                  <a:srgbClr val="1C1E21"/>
                </a:solidFill>
              </a:rPr>
              <a:t>or</a:t>
            </a:r>
            <a:r>
              <a:rPr lang="de-DE" sz="2000" dirty="0">
                <a:solidFill>
                  <a:srgbClr val="1C1E21"/>
                </a:solidFill>
              </a:rPr>
              <a:t> </a:t>
            </a:r>
            <a:r>
              <a:rPr lang="de-DE" sz="2000" dirty="0" err="1">
                <a:solidFill>
                  <a:srgbClr val="1C1E21"/>
                </a:solidFill>
              </a:rPr>
              <a:t>Lightstrip</a:t>
            </a:r>
            <a:r>
              <a:rPr lang="de-DE" sz="2000" dirty="0">
                <a:solidFill>
                  <a:srgbClr val="1C1E21"/>
                </a:solidFill>
              </a:rPr>
              <a:t>   </a:t>
            </a:r>
            <a:r>
              <a:rPr lang="de-DE" sz="2000" dirty="0" err="1">
                <a:solidFill>
                  <a:srgbClr val="1C1E21"/>
                </a:solidFill>
              </a:rPr>
              <a:t>vs</a:t>
            </a:r>
            <a:r>
              <a:rPr lang="de-DE" sz="2000" dirty="0">
                <a:solidFill>
                  <a:srgbClr val="1C1E21"/>
                </a:solidFill>
              </a:rPr>
              <a:t>   </a:t>
            </a:r>
            <a:r>
              <a:rPr lang="de-DE" sz="2000" dirty="0" err="1">
                <a:solidFill>
                  <a:srgbClr val="1C1E21"/>
                </a:solidFill>
              </a:rPr>
              <a:t>Lighting</a:t>
            </a:r>
            <a:endParaRPr lang="de-DE" sz="2000" dirty="0">
              <a:solidFill>
                <a:srgbClr val="1C1E21"/>
              </a:solidFill>
            </a:endParaRP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1C1E21"/>
                </a:solidFill>
              </a:rPr>
              <a:t>AlarmSystem</a:t>
            </a:r>
            <a:r>
              <a:rPr lang="de-DE" sz="2000" dirty="0">
                <a:solidFill>
                  <a:srgbClr val="1C1E21"/>
                </a:solidFill>
              </a:rPr>
              <a:t>  </a:t>
            </a:r>
            <a:r>
              <a:rPr lang="de-DE" sz="2000" dirty="0" err="1">
                <a:solidFill>
                  <a:srgbClr val="1C1E21"/>
                </a:solidFill>
              </a:rPr>
              <a:t>vs</a:t>
            </a:r>
            <a:r>
              <a:rPr lang="de-DE" sz="2000" dirty="0">
                <a:solidFill>
                  <a:srgbClr val="1C1E21"/>
                </a:solidFill>
              </a:rPr>
              <a:t>   </a:t>
            </a:r>
            <a:r>
              <a:rPr lang="de-DE" sz="2000" b="0" i="0" dirty="0" err="1">
                <a:solidFill>
                  <a:srgbClr val="1C1E21"/>
                </a:solidFill>
                <a:effectLst/>
                <a:latin typeface="system-ui"/>
              </a:rPr>
              <a:t>PresenceMonitoring</a:t>
            </a:r>
            <a:r>
              <a:rPr lang="de-DE" sz="20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de-DE" sz="2000" b="0" i="0" dirty="0" err="1">
                <a:solidFill>
                  <a:srgbClr val="1C1E21"/>
                </a:solidFill>
                <a:effectLst/>
                <a:latin typeface="system-ui"/>
              </a:rPr>
              <a:t>or</a:t>
            </a:r>
            <a:r>
              <a:rPr lang="de-DE" sz="20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de-DE" sz="2000" b="0" i="0" dirty="0" err="1">
                <a:solidFill>
                  <a:srgbClr val="1C1E21"/>
                </a:solidFill>
                <a:effectLst/>
                <a:latin typeface="system-ui"/>
              </a:rPr>
              <a:t>LifeProtection</a:t>
            </a:r>
            <a:r>
              <a:rPr lang="de-DE" sz="20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de-DE" sz="2000" b="0" i="0" dirty="0" err="1">
                <a:solidFill>
                  <a:srgbClr val="1C1E21"/>
                </a:solidFill>
                <a:effectLst/>
                <a:latin typeface="system-ui"/>
              </a:rPr>
              <a:t>or</a:t>
            </a:r>
            <a:r>
              <a:rPr lang="de-DE" sz="2000" b="0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de-DE" sz="2000" b="0" i="0" dirty="0" err="1">
                <a:solidFill>
                  <a:srgbClr val="1C1E21"/>
                </a:solidFill>
                <a:effectLst/>
                <a:latin typeface="system-ui"/>
              </a:rPr>
              <a:t>DamagePrevention</a:t>
            </a:r>
            <a:endParaRPr lang="de-DE" sz="2000" dirty="0">
              <a:solidFill>
                <a:srgbClr val="1C1E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Group </a:t>
            </a:r>
            <a:r>
              <a:rPr lang="de-DE" sz="2000" dirty="0" err="1"/>
              <a:t>of</a:t>
            </a:r>
            <a:r>
              <a:rPr lang="de-DE" sz="2000" dirty="0"/>
              <a:t> Things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/>
              <a:t>Rooms, Floors, Virtual Groups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chosen</a:t>
            </a:r>
            <a:r>
              <a:rPr lang="de-DE" sz="2000" dirty="0"/>
              <a:t> </a:t>
            </a:r>
            <a:r>
              <a:rPr lang="de-DE" sz="2000" dirty="0" err="1"/>
              <a:t>names</a:t>
            </a:r>
            <a:endParaRPr lang="de-DE" sz="2000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/>
              <a:t>Room, Floor, Group </a:t>
            </a:r>
            <a:r>
              <a:rPr lang="de-DE" sz="2000" dirty="0" err="1"/>
              <a:t>as</a:t>
            </a:r>
            <a:r>
              <a:rPr lang="de-DE" sz="2000" dirty="0"/>
              <a:t> Thing </a:t>
            </a:r>
            <a:r>
              <a:rPr lang="de-DE" sz="2000" dirty="0" err="1"/>
              <a:t>or</a:t>
            </a:r>
            <a:r>
              <a:rPr lang="de-DE" sz="2000" dirty="0"/>
              <a:t> different </a:t>
            </a:r>
            <a:r>
              <a:rPr lang="de-DE" sz="2000" dirty="0" err="1"/>
              <a:t>concept</a:t>
            </a:r>
            <a:r>
              <a:rPr lang="de-DE" sz="2000" dirty="0"/>
              <a:t>?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/>
              <a:t>N:M </a:t>
            </a:r>
            <a:r>
              <a:rPr lang="de-DE" sz="2000" dirty="0" err="1"/>
              <a:t>relationship</a:t>
            </a:r>
            <a:endParaRPr lang="de-DE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Personal </a:t>
            </a:r>
            <a:r>
              <a:rPr lang="de-DE" sz="2000" dirty="0" err="1">
                <a:latin typeface="+mj-lt"/>
              </a:rPr>
              <a:t>ownership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Things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/>
              <a:t>Devices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belong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persons</a:t>
            </a:r>
            <a:endParaRPr lang="de-DE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Things </a:t>
            </a:r>
            <a:r>
              <a:rPr lang="de-DE" sz="2000" dirty="0" err="1">
                <a:latin typeface="+mj-lt"/>
              </a:rPr>
              <a:t>are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managed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some</a:t>
            </a:r>
            <a:r>
              <a:rPr lang="de-DE" sz="2000" dirty="0">
                <a:latin typeface="+mj-lt"/>
              </a:rPr>
              <a:t> 3rd </a:t>
            </a:r>
            <a:r>
              <a:rPr lang="de-DE" sz="2000" dirty="0" err="1">
                <a:latin typeface="+mj-lt"/>
              </a:rPr>
              <a:t>party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connection</a:t>
            </a:r>
            <a:endParaRPr lang="de-DE" sz="20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2" indent="0">
              <a:buNone/>
            </a:pPr>
            <a:br>
              <a:rPr lang="de-DE" dirty="0">
                <a:solidFill>
                  <a:srgbClr val="1C1E21"/>
                </a:solidFill>
                <a:latin typeface="+mj-lt"/>
              </a:rPr>
            </a:br>
            <a:endParaRPr lang="de-DE" dirty="0">
              <a:solidFill>
                <a:srgbClr val="1C1E21"/>
              </a:solidFill>
              <a:latin typeface="+mj-lt"/>
            </a:endParaRP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b="0" i="0" dirty="0">
              <a:solidFill>
                <a:srgbClr val="1C1E21"/>
              </a:solidFill>
              <a:effectLst/>
              <a:latin typeface="system-ui"/>
            </a:endParaRP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1C1E21"/>
              </a:solidFill>
              <a:latin typeface="system-ui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F2ABF-5BBA-4E33-8717-40FE02FB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2" y="140183"/>
            <a:ext cx="10342650" cy="680333"/>
          </a:xfrm>
        </p:spPr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FA20EE-CA26-48D7-9AD8-EF20B6E32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62DDD8-6725-4F3E-9F75-F4C1501BC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8903F-D002-4C8E-9CB5-91ED245494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0287" y="994851"/>
            <a:ext cx="10342650" cy="4490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Parent/</a:t>
            </a:r>
            <a:r>
              <a:rPr lang="de-DE" sz="2000" dirty="0" err="1"/>
              <a:t>child</a:t>
            </a:r>
            <a:r>
              <a:rPr lang="de-DE" sz="2000" dirty="0"/>
              <a:t>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Things: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AlarmSystem</a:t>
            </a:r>
            <a:r>
              <a:rPr lang="de-DE" sz="2000" dirty="0"/>
              <a:t> and Sensors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SoundSystem</a:t>
            </a:r>
            <a:r>
              <a:rPr lang="de-DE" sz="2000" dirty="0"/>
              <a:t>, </a:t>
            </a:r>
            <a:r>
              <a:rPr lang="de-DE" sz="2000" dirty="0" err="1"/>
              <a:t>Loudspeaker</a:t>
            </a:r>
            <a:r>
              <a:rPr lang="de-DE" sz="2000" dirty="0"/>
              <a:t> Group and </a:t>
            </a:r>
            <a:r>
              <a:rPr lang="de-DE" sz="2000" dirty="0" err="1"/>
              <a:t>LoudSpeaker</a:t>
            </a:r>
            <a:endParaRPr lang="de-DE" sz="2000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/>
              <a:t>Remote Control and different </a:t>
            </a:r>
            <a:r>
              <a:rPr lang="de-DE" sz="2000" dirty="0" err="1"/>
              <a:t>types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Buttons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Camera</a:t>
            </a:r>
            <a:r>
              <a:rPr lang="de-DE" sz="2000" dirty="0"/>
              <a:t> and optional SSD </a:t>
            </a:r>
            <a:r>
              <a:rPr lang="de-DE" sz="2000" dirty="0" err="1"/>
              <a:t>card</a:t>
            </a:r>
            <a:endParaRPr lang="de-DE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1C1E21"/>
                </a:solidFill>
                <a:latin typeface="+mj-lt"/>
              </a:rPr>
              <a:t>Update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mechanism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Things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1C1E21"/>
                </a:solidFill>
                <a:latin typeface="+mj-lt"/>
              </a:rPr>
              <a:t>Last update and last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changed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timestamp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for</a:t>
            </a:r>
            <a:r>
              <a:rPr lang="de-DE" sz="2000" dirty="0">
                <a:solidFill>
                  <a:srgbClr val="1C1E2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1C1E21"/>
                </a:solidFill>
                <a:latin typeface="+mj-lt"/>
              </a:rPr>
              <a:t>properties</a:t>
            </a:r>
            <a:endParaRPr lang="de-DE" sz="2000" dirty="0">
              <a:solidFill>
                <a:srgbClr val="1C1E21"/>
              </a:solidFill>
              <a:latin typeface="+mj-lt"/>
            </a:endParaRPr>
          </a:p>
          <a:p>
            <a:pPr lvl="2" indent="0">
              <a:buNone/>
            </a:pPr>
            <a:br>
              <a:rPr lang="de-DE" sz="2000" dirty="0">
                <a:solidFill>
                  <a:srgbClr val="1C1E21"/>
                </a:solidFill>
                <a:latin typeface="+mj-lt"/>
              </a:rPr>
            </a:br>
            <a:endParaRPr lang="de-DE" sz="2000" dirty="0">
              <a:solidFill>
                <a:srgbClr val="1C1E21"/>
              </a:solidFill>
              <a:latin typeface="+mj-lt"/>
            </a:endParaRP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sz="2000" b="0" i="0" dirty="0">
              <a:solidFill>
                <a:srgbClr val="1C1E21"/>
              </a:solidFill>
              <a:effectLst/>
              <a:latin typeface="system-ui"/>
            </a:endParaRP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1C1E21"/>
              </a:solidFill>
              <a:latin typeface="system-ui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4954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96BAE-15B0-4F66-A6B5-9DCE37687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87218">
              <a:defRPr/>
            </a:pPr>
            <a:fld id="{383FF9DF-EEDF-42AD-BDFB-DE3D95DE5D64}" type="slidenum">
              <a:rPr lang="de-DE" smtClean="0">
                <a:solidFill>
                  <a:srgbClr val="4B4B4B"/>
                </a:solidFill>
              </a:rPr>
              <a:pPr defTabSz="987218">
                <a:defRPr/>
              </a:pPr>
              <a:t>18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CBB299-CA98-4652-A8F1-53415EE6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76" y="143158"/>
            <a:ext cx="6850617" cy="60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FA20EE-CA26-48D7-9AD8-EF20B6E32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62DDD8-6725-4F3E-9F75-F4C1501BC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77B3CBB-F004-424B-AF48-DC664C1F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79" y="140183"/>
            <a:ext cx="5583387" cy="61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2A2ECF-7D88-434E-BC03-F8C30BCC0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E1612-F811-41C0-ACF5-B1ADF7B6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A046C-412A-4C1F-8D1D-DD0EF72D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" y="8389"/>
            <a:ext cx="11522075" cy="64699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FC43E8A-10C9-4C11-91AC-B757A6B2F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54" y="3846951"/>
            <a:ext cx="1251025" cy="19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F2ABF-5BBA-4E33-8717-40FE02FB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FA20EE-CA26-48D7-9AD8-EF20B6E32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 | HUBWWP PIP#6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62DDD8-6725-4F3E-9F75-F4C1501BC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8903F-D002-4C8E-9CB5-91ED245494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Binding Template and Protocol </a:t>
            </a:r>
            <a:r>
              <a:rPr lang="de-DE" b="1" dirty="0" err="1">
                <a:effectLst/>
              </a:rPr>
              <a:t>Vocabulary</a:t>
            </a:r>
            <a:r>
              <a:rPr lang="de-DE" b="1" dirty="0"/>
              <a:t> </a:t>
            </a:r>
            <a:r>
              <a:rPr lang="en-US" dirty="0"/>
              <a:t>for </a:t>
            </a:r>
            <a:r>
              <a:rPr lang="en-US" dirty="0" err="1"/>
              <a:t>GraphQL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"safe": false  on properties</a:t>
            </a:r>
            <a:endParaRPr lang="de-DE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dirty="0"/>
              <a:t>By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modified</a:t>
            </a:r>
            <a:endParaRPr lang="de-DE" dirty="0"/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Update mechanism (none, polling, real-time) and interval on property-basis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Context of a property: indoor vs outdoor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r>
              <a:rPr lang="en-US" dirty="0"/>
              <a:t>User can use the device differently</a:t>
            </a:r>
          </a:p>
          <a:p>
            <a:pPr marL="421816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Dynamically adjust the actions which are possible based on the state of the device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Can a property be locked/unlocked?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70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kt 47" hidden="1">
            <a:extLst>
              <a:ext uri="{FF2B5EF4-FFF2-40B4-BE49-F238E27FC236}">
                <a16:creationId xmlns:a16="http://schemas.microsoft.com/office/drawing/2014/main" id="{936EBDFC-6768-4EA5-B216-57D836B88F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8" name="Objekt 47" hidden="1">
                        <a:extLst>
                          <a:ext uri="{FF2B5EF4-FFF2-40B4-BE49-F238E27FC236}">
                            <a16:creationId xmlns:a16="http://schemas.microsoft.com/office/drawing/2014/main" id="{936EBDFC-6768-4EA5-B216-57D836B88F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DF20A8-85C7-4275-8738-112DCDD77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55A79D-0640-4D36-A897-EFA179472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8790" y="2902538"/>
            <a:ext cx="1051289" cy="1051179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538DBCF-94BB-4C7B-99C6-219D3C4CA78C}"/>
              </a:ext>
            </a:extLst>
          </p:cNvPr>
          <p:cNvSpPr/>
          <p:nvPr/>
        </p:nvSpPr>
        <p:spPr>
          <a:xfrm>
            <a:off x="5760079" y="4058904"/>
            <a:ext cx="2615436" cy="1439286"/>
          </a:xfrm>
          <a:prstGeom prst="wedgeRectCallout">
            <a:avLst>
              <a:gd name="adj1" fmla="val -59164"/>
              <a:gd name="adj2" fmla="val -35598"/>
            </a:avLst>
          </a:prstGeom>
          <a:solidFill>
            <a:schemeClr val="tx2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600" dirty="0" err="1">
                <a:latin typeface="+mj-lt"/>
                <a:ea typeface="+mn-lt"/>
                <a:cs typeface="+mn-lt"/>
              </a:rPr>
              <a:t>MagentaZuhauseApp</a:t>
            </a:r>
            <a:r>
              <a:rPr lang="en-GB" sz="1600" dirty="0">
                <a:latin typeface="+mj-lt"/>
              </a:rPr>
              <a:t> Cloud</a:t>
            </a:r>
            <a:br>
              <a:rPr lang="en-GB" sz="1600" dirty="0">
                <a:latin typeface="+mj-lt"/>
              </a:rPr>
            </a:br>
            <a:r>
              <a:rPr lang="en-GB" sz="1600" dirty="0"/>
              <a:t>Rule Engine + </a:t>
            </a:r>
          </a:p>
          <a:p>
            <a:pPr algn="ctr"/>
            <a:r>
              <a:rPr lang="en-GB" sz="1600" dirty="0"/>
              <a:t>Digital Twin + </a:t>
            </a:r>
            <a:br>
              <a:rPr lang="en-GB" sz="1600" dirty="0"/>
            </a:br>
            <a:r>
              <a:rPr lang="en-GB" sz="1600" dirty="0"/>
              <a:t>Cloud Connectors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CD7B89-3E4F-484E-A7F7-4B643C804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6389" y="2295172"/>
            <a:ext cx="907071" cy="906986"/>
          </a:xfrm>
          <a:prstGeom prst="rect">
            <a:avLst/>
          </a:prstGeom>
        </p:spPr>
      </p:pic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4266991D-D0AE-42ED-AC55-9D43FC73C112}"/>
              </a:ext>
            </a:extLst>
          </p:cNvPr>
          <p:cNvSpPr/>
          <p:nvPr/>
        </p:nvSpPr>
        <p:spPr>
          <a:xfrm>
            <a:off x="421914" y="630260"/>
            <a:ext cx="2028841" cy="1068453"/>
          </a:xfrm>
          <a:prstGeom prst="wedgeRectCallout">
            <a:avLst>
              <a:gd name="adj1" fmla="val 34108"/>
              <a:gd name="adj2" fmla="val 83486"/>
            </a:avLst>
          </a:prstGeom>
          <a:solidFill>
            <a:schemeClr val="tx2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600" dirty="0">
                <a:latin typeface="+mj-lt"/>
              </a:rPr>
              <a:t>LXC Container based on Eclipse Smart Home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E3C31BB-99A8-402D-AE5B-001742195204}"/>
              </a:ext>
            </a:extLst>
          </p:cNvPr>
          <p:cNvSpPr txBox="1"/>
          <p:nvPr/>
        </p:nvSpPr>
        <p:spPr>
          <a:xfrm>
            <a:off x="3349501" y="2221312"/>
            <a:ext cx="190334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 err="1"/>
              <a:t>WoT-inspired</a:t>
            </a:r>
            <a:r>
              <a:rPr lang="de-DE" sz="2000" dirty="0"/>
              <a:t> </a:t>
            </a:r>
            <a:r>
              <a:rPr lang="de-DE" sz="2000" dirty="0" err="1"/>
              <a:t>protocol</a:t>
            </a:r>
            <a:endParaRPr lang="de-DE" sz="20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E1042CE-0F1F-4B70-ACF5-8782FE57447B}"/>
              </a:ext>
            </a:extLst>
          </p:cNvPr>
          <p:cNvCxnSpPr>
            <a:cxnSpLocks/>
          </p:cNvCxnSpPr>
          <p:nvPr/>
        </p:nvCxnSpPr>
        <p:spPr>
          <a:xfrm>
            <a:off x="2834452" y="2838605"/>
            <a:ext cx="1673964" cy="382616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A0AAA6D6-00D6-4AA0-B197-E7DBA9AB5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348" y="2090449"/>
            <a:ext cx="432000" cy="432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F8F938-8635-4F9C-95B4-B7F9128F9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443" y="2592228"/>
            <a:ext cx="432000" cy="43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6C5564-C50D-4DDC-8140-D22683D3A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5375" y="3124708"/>
            <a:ext cx="432000" cy="432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BC4CD1A-D131-435C-A8B4-E05B9E7DB692}"/>
              </a:ext>
            </a:extLst>
          </p:cNvPr>
          <p:cNvCxnSpPr/>
          <p:nvPr/>
        </p:nvCxnSpPr>
        <p:spPr>
          <a:xfrm flipV="1">
            <a:off x="1160776" y="2818116"/>
            <a:ext cx="524162" cy="27092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87BC72D-AEF1-4D4B-BC3B-27304C518063}"/>
              </a:ext>
            </a:extLst>
          </p:cNvPr>
          <p:cNvCxnSpPr/>
          <p:nvPr/>
        </p:nvCxnSpPr>
        <p:spPr>
          <a:xfrm>
            <a:off x="1110777" y="2343670"/>
            <a:ext cx="566579" cy="176475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7C0CEB3-C429-4459-AAD6-DE00AC6C7995}"/>
              </a:ext>
            </a:extLst>
          </p:cNvPr>
          <p:cNvCxnSpPr>
            <a:cxnSpLocks/>
          </p:cNvCxnSpPr>
          <p:nvPr/>
        </p:nvCxnSpPr>
        <p:spPr>
          <a:xfrm flipV="1">
            <a:off x="1177544" y="3063885"/>
            <a:ext cx="498712" cy="205211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F1710BC-9F9E-4C8D-A6A3-6FFCB521015D}"/>
              </a:ext>
            </a:extLst>
          </p:cNvPr>
          <p:cNvSpPr txBox="1"/>
          <p:nvPr/>
        </p:nvSpPr>
        <p:spPr>
          <a:xfrm>
            <a:off x="1273243" y="2216200"/>
            <a:ext cx="444192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1000" dirty="0" err="1"/>
              <a:t>Zigbee</a:t>
            </a:r>
            <a:endParaRPr lang="de-DE" sz="100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B45E0C-0650-49E1-8E2D-21DC4CF9C48E}"/>
              </a:ext>
            </a:extLst>
          </p:cNvPr>
          <p:cNvSpPr txBox="1"/>
          <p:nvPr/>
        </p:nvSpPr>
        <p:spPr>
          <a:xfrm>
            <a:off x="1052519" y="2597701"/>
            <a:ext cx="647793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000" dirty="0" err="1">
                <a:ea typeface="+mn-lt"/>
                <a:cs typeface="+mn-lt"/>
              </a:rPr>
              <a:t>Homematic</a:t>
            </a:r>
            <a:endParaRPr lang="de-DE" dirty="0" err="1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482C226-CB27-46C1-A263-61A5E47DD3A1}"/>
              </a:ext>
            </a:extLst>
          </p:cNvPr>
          <p:cNvSpPr txBox="1"/>
          <p:nvPr/>
        </p:nvSpPr>
        <p:spPr>
          <a:xfrm>
            <a:off x="1094942" y="2996152"/>
            <a:ext cx="444192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1000" dirty="0"/>
              <a:t>DECT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FC20475-D444-40AE-BB5F-582A15978F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19285" y="2966160"/>
            <a:ext cx="1001402" cy="1001402"/>
          </a:xfrm>
          <a:prstGeom prst="rect">
            <a:avLst/>
          </a:prstGeom>
        </p:spPr>
      </p:pic>
      <p:sp>
        <p:nvSpPr>
          <p:cNvPr id="33" name="Sprechblase: rechteckig 32">
            <a:extLst>
              <a:ext uri="{FF2B5EF4-FFF2-40B4-BE49-F238E27FC236}">
                <a16:creationId xmlns:a16="http://schemas.microsoft.com/office/drawing/2014/main" id="{FE7ED4E2-FD6C-4DB4-B24E-F929C6508BC0}"/>
              </a:ext>
            </a:extLst>
          </p:cNvPr>
          <p:cNvSpPr/>
          <p:nvPr/>
        </p:nvSpPr>
        <p:spPr>
          <a:xfrm>
            <a:off x="9183527" y="1659959"/>
            <a:ext cx="1850901" cy="1178646"/>
          </a:xfrm>
          <a:prstGeom prst="wedgeRectCallout">
            <a:avLst>
              <a:gd name="adj1" fmla="val -62843"/>
              <a:gd name="adj2" fmla="val 41157"/>
            </a:avLst>
          </a:prstGeom>
          <a:solidFill>
            <a:schemeClr val="tx2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600" dirty="0" err="1">
                <a:latin typeface="+mj-lt"/>
                <a:ea typeface="+mn-lt"/>
                <a:cs typeface="+mn-lt"/>
              </a:rPr>
              <a:t>MagentaZuhause</a:t>
            </a:r>
            <a:br>
              <a:rPr lang="en-GB" sz="1600" dirty="0">
                <a:latin typeface="+mj-lt"/>
                <a:ea typeface="+mn-lt"/>
                <a:cs typeface="+mn-lt"/>
              </a:rPr>
            </a:br>
            <a:r>
              <a:rPr lang="en-GB" sz="1600" dirty="0">
                <a:latin typeface="+mj-lt"/>
              </a:rPr>
              <a:t> Mobile &amp; Web &amp; TV Apps</a:t>
            </a:r>
            <a:endParaRPr lang="de-DE" dirty="0">
              <a:latin typeface="+mj-lt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9F5F8DE-7FDD-426E-AF45-2BEEE2AAA788}"/>
              </a:ext>
            </a:extLst>
          </p:cNvPr>
          <p:cNvCxnSpPr/>
          <p:nvPr/>
        </p:nvCxnSpPr>
        <p:spPr>
          <a:xfrm flipV="1">
            <a:off x="6234871" y="3327878"/>
            <a:ext cx="1389470" cy="1646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D2D552B-4F7F-44B9-8FF0-6BF1E2EB48FF}"/>
              </a:ext>
            </a:extLst>
          </p:cNvPr>
          <p:cNvSpPr txBox="1"/>
          <p:nvPr/>
        </p:nvSpPr>
        <p:spPr>
          <a:xfrm>
            <a:off x="6159910" y="2863830"/>
            <a:ext cx="1903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GraphQL</a:t>
            </a:r>
            <a:r>
              <a:rPr lang="de-DE" sz="2000" dirty="0"/>
              <a:t> API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81A781A-1BAA-411E-B3D3-1755CCC7EA5B}"/>
              </a:ext>
            </a:extLst>
          </p:cNvPr>
          <p:cNvSpPr txBox="1"/>
          <p:nvPr/>
        </p:nvSpPr>
        <p:spPr>
          <a:xfrm>
            <a:off x="2843664" y="3242549"/>
            <a:ext cx="12353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/>
              <a:t>MQTT/Kafka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21165F4-D285-4ACE-B9F4-0CA31DE3E2C8}"/>
              </a:ext>
            </a:extLst>
          </p:cNvPr>
          <p:cNvSpPr txBox="1"/>
          <p:nvPr/>
        </p:nvSpPr>
        <p:spPr>
          <a:xfrm>
            <a:off x="6198619" y="3466861"/>
            <a:ext cx="148212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/>
              <a:t>HTTP/</a:t>
            </a:r>
            <a:r>
              <a:rPr lang="de-DE" sz="1600" dirty="0" err="1"/>
              <a:t>WebSocket</a:t>
            </a:r>
            <a:endParaRPr lang="de-DE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434788-0F60-466F-9D3D-3CE94FBC3DA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19239"/>
          <a:stretch/>
        </p:blipFill>
        <p:spPr>
          <a:xfrm>
            <a:off x="2023149" y="4274904"/>
            <a:ext cx="1474503" cy="128609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E9C2709-2A18-48D5-B943-4E7BDF9259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694" y="4575184"/>
            <a:ext cx="432000" cy="432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4196563-1BDB-49C2-9208-E1AD71BF9E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1789" y="5066190"/>
            <a:ext cx="432000" cy="432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342072D-D868-4611-A4B3-459F068EA2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0721" y="5561000"/>
            <a:ext cx="432000" cy="432000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ABB3A40-88D1-41D8-88B5-6D8FEBA8905D}"/>
              </a:ext>
            </a:extLst>
          </p:cNvPr>
          <p:cNvCxnSpPr>
            <a:cxnSpLocks/>
          </p:cNvCxnSpPr>
          <p:nvPr/>
        </p:nvCxnSpPr>
        <p:spPr>
          <a:xfrm>
            <a:off x="1645964" y="5175115"/>
            <a:ext cx="377185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E401502F-C833-4BCF-A9D7-3E8670FA20F5}"/>
              </a:ext>
            </a:extLst>
          </p:cNvPr>
          <p:cNvSpPr txBox="1"/>
          <p:nvPr/>
        </p:nvSpPr>
        <p:spPr>
          <a:xfrm>
            <a:off x="1804534" y="4954137"/>
            <a:ext cx="444192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1000" dirty="0"/>
              <a:t>IP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CB94E5B-7769-40CE-BC1E-D2115126D9DB}"/>
              </a:ext>
            </a:extLst>
          </p:cNvPr>
          <p:cNvCxnSpPr>
            <a:cxnSpLocks/>
          </p:cNvCxnSpPr>
          <p:nvPr/>
        </p:nvCxnSpPr>
        <p:spPr>
          <a:xfrm flipV="1">
            <a:off x="3497652" y="4121615"/>
            <a:ext cx="931337" cy="669569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5AEB69F-51AD-4AC5-9B77-1BA91B9E6735}"/>
              </a:ext>
            </a:extLst>
          </p:cNvPr>
          <p:cNvSpPr txBox="1"/>
          <p:nvPr/>
        </p:nvSpPr>
        <p:spPr>
          <a:xfrm>
            <a:off x="3940588" y="4502634"/>
            <a:ext cx="121930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 err="1"/>
              <a:t>Proprietary</a:t>
            </a:r>
            <a:r>
              <a:rPr lang="de-DE" sz="2000" dirty="0"/>
              <a:t> </a:t>
            </a:r>
            <a:r>
              <a:rPr lang="de-DE" sz="2000" dirty="0" err="1"/>
              <a:t>protocols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6573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05761-EDCF-4826-8D74-92EFF7EE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3" y="210675"/>
            <a:ext cx="10342650" cy="680333"/>
          </a:xfrm>
        </p:spPr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en-US" altLang="de-DE" dirty="0"/>
              <a:t> App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5C69D-A822-4F57-8F47-FAC2C32E9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Inhaltsplatzhalter 18">
            <a:extLst>
              <a:ext uri="{FF2B5EF4-FFF2-40B4-BE49-F238E27FC236}">
                <a16:creationId xmlns:a16="http://schemas.microsoft.com/office/drawing/2014/main" id="{127093E6-0958-4D15-B3A3-998FAB0DA62E}"/>
              </a:ext>
            </a:extLst>
          </p:cNvPr>
          <p:cNvSpPr txBox="1">
            <a:spLocks/>
          </p:cNvSpPr>
          <p:nvPr/>
        </p:nvSpPr>
        <p:spPr>
          <a:xfrm>
            <a:off x="612842" y="842001"/>
            <a:ext cx="8810661" cy="34008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134"/>
              </a:spcAft>
            </a:pPr>
            <a:r>
              <a:rPr lang="en-US" sz="1600" dirty="0">
                <a:solidFill>
                  <a:schemeClr val="tx2"/>
                </a:solidFill>
              </a:rPr>
              <a:t>We help you create a connected home that takes care of the people and things inside.</a:t>
            </a:r>
          </a:p>
          <a:p>
            <a:pPr marL="12000" lvl="1">
              <a:spcAft>
                <a:spcPts val="1323"/>
              </a:spcAft>
            </a:pPr>
            <a:endParaRPr lang="de-DE" sz="1701" dirty="0"/>
          </a:p>
        </p:txBody>
      </p:sp>
      <p:sp>
        <p:nvSpPr>
          <p:cNvPr id="13" name="Inhaltsplatzhalter 18">
            <a:extLst>
              <a:ext uri="{FF2B5EF4-FFF2-40B4-BE49-F238E27FC236}">
                <a16:creationId xmlns:a16="http://schemas.microsoft.com/office/drawing/2014/main" id="{B4AE080A-D7DD-4B36-9DDA-B15D553E4396}"/>
              </a:ext>
            </a:extLst>
          </p:cNvPr>
          <p:cNvSpPr txBox="1">
            <a:spLocks/>
          </p:cNvSpPr>
          <p:nvPr/>
        </p:nvSpPr>
        <p:spPr>
          <a:xfrm>
            <a:off x="1706565" y="4880252"/>
            <a:ext cx="3294281" cy="100700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endParaRPr lang="en-GB" sz="1701" dirty="0"/>
          </a:p>
        </p:txBody>
      </p:sp>
      <p:sp>
        <p:nvSpPr>
          <p:cNvPr id="14" name="Inhaltsplatzhalter 18">
            <a:extLst>
              <a:ext uri="{FF2B5EF4-FFF2-40B4-BE49-F238E27FC236}">
                <a16:creationId xmlns:a16="http://schemas.microsoft.com/office/drawing/2014/main" id="{6FEBB461-891B-4821-A397-6F65557BCA27}"/>
              </a:ext>
            </a:extLst>
          </p:cNvPr>
          <p:cNvSpPr txBox="1">
            <a:spLocks/>
          </p:cNvSpPr>
          <p:nvPr/>
        </p:nvSpPr>
        <p:spPr>
          <a:xfrm>
            <a:off x="1674060" y="1522334"/>
            <a:ext cx="3711850" cy="97534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r>
              <a:rPr lang="en-US" dirty="0">
                <a:latin typeface="+mj-lt"/>
              </a:rPr>
              <a:t>Good &amp; safe family life</a:t>
            </a:r>
            <a:br>
              <a:rPr lang="en-US" dirty="0">
                <a:latin typeface="+mj-lt"/>
              </a:rPr>
            </a:br>
            <a:r>
              <a:rPr lang="en-US" dirty="0"/>
              <a:t>Take care of your loved ones and manage everyday family coordination with ease.</a:t>
            </a:r>
            <a:br>
              <a:rPr lang="en-US" sz="1701" dirty="0"/>
            </a:br>
            <a:endParaRPr lang="de-DE" sz="1701" dirty="0"/>
          </a:p>
        </p:txBody>
      </p:sp>
      <p:sp>
        <p:nvSpPr>
          <p:cNvPr id="15" name="Inhaltsplatzhalter 18">
            <a:extLst>
              <a:ext uri="{FF2B5EF4-FFF2-40B4-BE49-F238E27FC236}">
                <a16:creationId xmlns:a16="http://schemas.microsoft.com/office/drawing/2014/main" id="{7922A455-C63C-453F-968A-64BE0201FFDE}"/>
              </a:ext>
            </a:extLst>
          </p:cNvPr>
          <p:cNvSpPr txBox="1">
            <a:spLocks/>
          </p:cNvSpPr>
          <p:nvPr/>
        </p:nvSpPr>
        <p:spPr>
          <a:xfrm>
            <a:off x="1685317" y="2821545"/>
            <a:ext cx="2650376" cy="90311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r>
              <a:rPr lang="en-GB" dirty="0">
                <a:latin typeface="+mj-lt"/>
              </a:rPr>
              <a:t>Smarter home</a:t>
            </a:r>
            <a:br>
              <a:rPr lang="en-GB" dirty="0"/>
            </a:br>
            <a:r>
              <a:rPr lang="en-GB" dirty="0"/>
              <a:t>Gain security and comfort for your home.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377038E-448F-4B96-BB10-484F9D2A5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8017" y="2995003"/>
            <a:ext cx="475705" cy="47570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928A14-EEC5-4055-A914-DAA8B7857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19466" y="1632962"/>
            <a:ext cx="475704" cy="47570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E04C0D2-3212-42CB-BD2D-3A9728B771FE}"/>
              </a:ext>
            </a:extLst>
          </p:cNvPr>
          <p:cNvSpPr txBox="1"/>
          <p:nvPr/>
        </p:nvSpPr>
        <p:spPr>
          <a:xfrm>
            <a:off x="2879387" y="2933487"/>
            <a:ext cx="575877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2BAA504-1E73-43F7-B06A-C10E1E8E2E98}"/>
              </a:ext>
            </a:extLst>
          </p:cNvPr>
          <p:cNvGrpSpPr/>
          <p:nvPr/>
        </p:nvGrpSpPr>
        <p:grpSpPr>
          <a:xfrm>
            <a:off x="5084062" y="1215334"/>
            <a:ext cx="2650377" cy="5137386"/>
            <a:chOff x="5084062" y="1215334"/>
            <a:chExt cx="2650377" cy="513738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2A95C00-71B4-49F8-B6B2-999948355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79"/>
            <a:stretch/>
          </p:blipFill>
          <p:spPr>
            <a:xfrm>
              <a:off x="5084062" y="1215334"/>
              <a:ext cx="2650377" cy="513738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DD27B71-44D6-426B-AB63-FB6851688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639" b="2140"/>
            <a:stretch/>
          </p:blipFill>
          <p:spPr>
            <a:xfrm>
              <a:off x="5605262" y="1779693"/>
              <a:ext cx="1964167" cy="3922267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3C13614-2D18-4C2A-BD2D-7EB9CFFE4B80}"/>
              </a:ext>
            </a:extLst>
          </p:cNvPr>
          <p:cNvGrpSpPr/>
          <p:nvPr/>
        </p:nvGrpSpPr>
        <p:grpSpPr>
          <a:xfrm>
            <a:off x="7912007" y="1215334"/>
            <a:ext cx="2650377" cy="5137386"/>
            <a:chOff x="7912007" y="1215334"/>
            <a:chExt cx="2650377" cy="513738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1729778-B37D-42C4-9383-EA45C6AEA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79"/>
            <a:stretch/>
          </p:blipFill>
          <p:spPr>
            <a:xfrm>
              <a:off x="7912007" y="1215334"/>
              <a:ext cx="2650377" cy="513738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4D7CBAD-7D01-4476-A90A-AE5139BFA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68" b="3232"/>
            <a:stretch/>
          </p:blipFill>
          <p:spPr>
            <a:xfrm>
              <a:off x="8445723" y="1838960"/>
              <a:ext cx="1959523" cy="3881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05761-EDCF-4826-8D74-92EFF7EE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3" y="210675"/>
            <a:ext cx="10342650" cy="680333"/>
          </a:xfrm>
        </p:spPr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en-US" altLang="de-DE" dirty="0"/>
              <a:t> App – Routine templates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5C69D-A822-4F57-8F47-FAC2C32E9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Inhaltsplatzhalter 18">
            <a:extLst>
              <a:ext uri="{FF2B5EF4-FFF2-40B4-BE49-F238E27FC236}">
                <a16:creationId xmlns:a16="http://schemas.microsoft.com/office/drawing/2014/main" id="{B4AE080A-D7DD-4B36-9DDA-B15D553E4396}"/>
              </a:ext>
            </a:extLst>
          </p:cNvPr>
          <p:cNvSpPr txBox="1">
            <a:spLocks/>
          </p:cNvSpPr>
          <p:nvPr/>
        </p:nvSpPr>
        <p:spPr>
          <a:xfrm>
            <a:off x="1706565" y="4901494"/>
            <a:ext cx="3294281" cy="100700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endParaRPr lang="en-GB" sz="170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35D40A6-F7B2-4FD4-BBBD-192DC79C9111}"/>
              </a:ext>
            </a:extLst>
          </p:cNvPr>
          <p:cNvGrpSpPr/>
          <p:nvPr/>
        </p:nvGrpSpPr>
        <p:grpSpPr>
          <a:xfrm>
            <a:off x="824998" y="1171371"/>
            <a:ext cx="2618593" cy="5137386"/>
            <a:chOff x="824998" y="1171371"/>
            <a:chExt cx="2618593" cy="513738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3424FD4-C2C8-4351-9636-5BEACD75B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03"/>
            <a:stretch/>
          </p:blipFill>
          <p:spPr>
            <a:xfrm>
              <a:off x="824998" y="1171371"/>
              <a:ext cx="2618593" cy="513738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962C51A-1029-48B5-855A-13870C0EF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67" b="2766"/>
            <a:stretch/>
          </p:blipFill>
          <p:spPr>
            <a:xfrm>
              <a:off x="1365108" y="1743151"/>
              <a:ext cx="1947034" cy="372633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F22EFE5-8B06-4194-9C56-19200FE8E22A}"/>
              </a:ext>
            </a:extLst>
          </p:cNvPr>
          <p:cNvGrpSpPr/>
          <p:nvPr/>
        </p:nvGrpSpPr>
        <p:grpSpPr>
          <a:xfrm>
            <a:off x="3852252" y="1171371"/>
            <a:ext cx="2618594" cy="5137386"/>
            <a:chOff x="4257210" y="1127785"/>
            <a:chExt cx="2618594" cy="5137386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443085D-81E1-4C4B-8A67-ADD06E643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03"/>
            <a:stretch/>
          </p:blipFill>
          <p:spPr>
            <a:xfrm>
              <a:off x="4257210" y="1127785"/>
              <a:ext cx="2618594" cy="5137386"/>
            </a:xfrm>
            <a:prstGeom prst="rect">
              <a:avLst/>
            </a:prstGeom>
          </p:spPr>
        </p:pic>
        <p:pic>
          <p:nvPicPr>
            <p:cNvPr id="20" name="Grafik 1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7626F9C7-B2BA-4FBA-98C4-4478D6258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349" b="6525"/>
            <a:stretch/>
          </p:blipFill>
          <p:spPr>
            <a:xfrm>
              <a:off x="4787591" y="1761532"/>
              <a:ext cx="1986812" cy="3859850"/>
            </a:xfrm>
            <a:prstGeom prst="rect">
              <a:avLst/>
            </a:prstGeom>
          </p:spPr>
        </p:pic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E5032A5-C390-4131-BA9C-6BDD74F35E7E}"/>
              </a:ext>
            </a:extLst>
          </p:cNvPr>
          <p:cNvSpPr txBox="1"/>
          <p:nvPr/>
        </p:nvSpPr>
        <p:spPr>
          <a:xfrm>
            <a:off x="6899826" y="1127785"/>
            <a:ext cx="4294425" cy="4966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Trigger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Time-</a:t>
            </a:r>
            <a:r>
              <a:rPr lang="de-DE" dirty="0" err="1"/>
              <a:t>based</a:t>
            </a:r>
            <a:r>
              <a:rPr lang="de-DE" dirty="0"/>
              <a:t> (</a:t>
            </a:r>
            <a:r>
              <a:rPr lang="de-DE" dirty="0" err="1"/>
              <a:t>cron</a:t>
            </a:r>
            <a:r>
              <a:rPr lang="de-DE" dirty="0"/>
              <a:t>)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Sunrise / Sunset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Thing Property </a:t>
            </a:r>
            <a:r>
              <a:rPr lang="de-DE" dirty="0" err="1"/>
              <a:t>Changes</a:t>
            </a:r>
            <a:endParaRPr lang="de-DE" dirty="0"/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Thing Events	</a:t>
            </a:r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Conditions</a:t>
            </a:r>
            <a:r>
              <a:rPr lang="de-DE" dirty="0"/>
              <a:t> (and/</a:t>
            </a:r>
            <a:r>
              <a:rPr lang="de-DE" dirty="0" err="1"/>
              <a:t>or</a:t>
            </a:r>
            <a:r>
              <a:rPr lang="de-DE" dirty="0"/>
              <a:t>)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Thing Property </a:t>
            </a:r>
            <a:r>
              <a:rPr lang="de-DE" dirty="0" err="1"/>
              <a:t>Conditions</a:t>
            </a:r>
            <a:endParaRPr lang="de-DE" dirty="0"/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Date Time </a:t>
            </a:r>
            <a:r>
              <a:rPr lang="de-DE" dirty="0" err="1"/>
              <a:t>Conditions</a:t>
            </a: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Actions 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Change Thing </a:t>
            </a:r>
            <a:r>
              <a:rPr lang="de-DE" dirty="0" err="1"/>
              <a:t>properties</a:t>
            </a:r>
            <a:endParaRPr lang="de-DE" dirty="0"/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Invoke</a:t>
            </a:r>
            <a:r>
              <a:rPr lang="de-DE" dirty="0"/>
              <a:t> Thing Actions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Enable</a:t>
            </a:r>
            <a:r>
              <a:rPr lang="de-DE" dirty="0"/>
              <a:t>/</a:t>
            </a:r>
            <a:r>
              <a:rPr lang="de-DE" dirty="0" err="1"/>
              <a:t>Disable</a:t>
            </a:r>
            <a:r>
              <a:rPr lang="de-DE" dirty="0"/>
              <a:t> </a:t>
            </a:r>
            <a:r>
              <a:rPr lang="de-DE" dirty="0" err="1"/>
              <a:t>rules</a:t>
            </a:r>
            <a:endParaRPr lang="de-DE" dirty="0"/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Lock/</a:t>
            </a:r>
            <a:r>
              <a:rPr lang="de-DE" dirty="0" err="1"/>
              <a:t>unlock</a:t>
            </a:r>
            <a:r>
              <a:rPr lang="de-DE" dirty="0"/>
              <a:t> Things</a:t>
            </a:r>
          </a:p>
          <a:p>
            <a:pPr marL="720072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Save/restore Thing </a:t>
            </a:r>
            <a:r>
              <a:rPr lang="de-DE" dirty="0" err="1"/>
              <a:t>properties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21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05761-EDCF-4826-8D74-92EFF7EE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3" y="210675"/>
            <a:ext cx="10342650" cy="680333"/>
          </a:xfrm>
        </p:spPr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en-US" altLang="de-DE" dirty="0"/>
              <a:t> App – Custom routines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5C69D-A822-4F57-8F47-FAC2C32E9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Inhaltsplatzhalter 18">
            <a:extLst>
              <a:ext uri="{FF2B5EF4-FFF2-40B4-BE49-F238E27FC236}">
                <a16:creationId xmlns:a16="http://schemas.microsoft.com/office/drawing/2014/main" id="{B4AE080A-D7DD-4B36-9DDA-B15D553E4396}"/>
              </a:ext>
            </a:extLst>
          </p:cNvPr>
          <p:cNvSpPr txBox="1">
            <a:spLocks/>
          </p:cNvSpPr>
          <p:nvPr/>
        </p:nvSpPr>
        <p:spPr>
          <a:xfrm>
            <a:off x="1706565" y="4901494"/>
            <a:ext cx="3294281" cy="100700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endParaRPr lang="en-GB" sz="1701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3424FD4-C2C8-4351-9636-5BEACD75B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03"/>
          <a:stretch/>
        </p:blipFill>
        <p:spPr>
          <a:xfrm>
            <a:off x="824998" y="1171371"/>
            <a:ext cx="2618593" cy="513738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443085D-81E1-4C4B-8A67-ADD06E643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03"/>
          <a:stretch/>
        </p:blipFill>
        <p:spPr>
          <a:xfrm>
            <a:off x="4257210" y="1127785"/>
            <a:ext cx="2618594" cy="5137386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26D409-6184-44D9-932C-011FEF520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3" b="7673"/>
          <a:stretch/>
        </p:blipFill>
        <p:spPr>
          <a:xfrm>
            <a:off x="1303507" y="1778632"/>
            <a:ext cx="2033080" cy="3748433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9EB460-E590-47C8-B0C8-EB23181CF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4" b="6887"/>
          <a:stretch/>
        </p:blipFill>
        <p:spPr>
          <a:xfrm>
            <a:off x="4802981" y="1762325"/>
            <a:ext cx="1935568" cy="35900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C820231-DA93-4717-8853-D72DB101C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727" y="1334285"/>
            <a:ext cx="2303881" cy="45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1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5C69D-A822-4F57-8F47-FAC2C32E9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Inhaltsplatzhalter 18">
            <a:extLst>
              <a:ext uri="{FF2B5EF4-FFF2-40B4-BE49-F238E27FC236}">
                <a16:creationId xmlns:a16="http://schemas.microsoft.com/office/drawing/2014/main" id="{B4AE080A-D7DD-4B36-9DDA-B15D553E4396}"/>
              </a:ext>
            </a:extLst>
          </p:cNvPr>
          <p:cNvSpPr txBox="1">
            <a:spLocks/>
          </p:cNvSpPr>
          <p:nvPr/>
        </p:nvSpPr>
        <p:spPr>
          <a:xfrm>
            <a:off x="1706565" y="4880252"/>
            <a:ext cx="3294281" cy="100700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endParaRPr lang="en-GB" sz="1701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FB778EA-8FC0-4071-9E70-3F8B1FEC9CCB}"/>
              </a:ext>
            </a:extLst>
          </p:cNvPr>
          <p:cNvGrpSpPr/>
          <p:nvPr/>
        </p:nvGrpSpPr>
        <p:grpSpPr>
          <a:xfrm>
            <a:off x="1706565" y="2026671"/>
            <a:ext cx="9130063" cy="4087299"/>
            <a:chOff x="2960597" y="1033513"/>
            <a:chExt cx="8359730" cy="338137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981DB4-E09F-4AA6-BB6A-D4323213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597" y="1223762"/>
              <a:ext cx="6535738" cy="317903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5736350-A73B-4C35-BE46-0C0044CD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561" y="1812858"/>
              <a:ext cx="1254126" cy="191293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49CAC1F-B5F1-497B-B405-A1FEFE4B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9930" y="1033513"/>
              <a:ext cx="1905000" cy="338137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5F66F8F-13C5-4130-AC31-B8295F7B2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033"/>
            <a:stretch/>
          </p:blipFill>
          <p:spPr>
            <a:xfrm>
              <a:off x="9603246" y="1538786"/>
              <a:ext cx="1311720" cy="2389266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8AB0FA5-B694-44EF-AE54-1F16408DB300}"/>
                </a:ext>
              </a:extLst>
            </p:cNvPr>
            <p:cNvSpPr/>
            <p:nvPr/>
          </p:nvSpPr>
          <p:spPr>
            <a:xfrm>
              <a:off x="10996477" y="2900966"/>
              <a:ext cx="323850" cy="33912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Inhaltsplatzhalter 18">
            <a:extLst>
              <a:ext uri="{FF2B5EF4-FFF2-40B4-BE49-F238E27FC236}">
                <a16:creationId xmlns:a16="http://schemas.microsoft.com/office/drawing/2014/main" id="{7BD83D4F-89A4-453C-9214-0A4851F7DF54}"/>
              </a:ext>
            </a:extLst>
          </p:cNvPr>
          <p:cNvSpPr txBox="1">
            <a:spLocks/>
          </p:cNvSpPr>
          <p:nvPr/>
        </p:nvSpPr>
        <p:spPr>
          <a:xfrm>
            <a:off x="1613520" y="1393632"/>
            <a:ext cx="4238497" cy="1007001"/>
          </a:xfrm>
          <a:prstGeom prst="rect">
            <a:avLst/>
          </a:prstGeom>
        </p:spPr>
        <p:txBody>
          <a:bodyPr lIns="0" tIns="43201" rIns="86402" bIns="43201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r>
              <a:rPr lang="en-US" sz="1701" dirty="0">
                <a:latin typeface="+mj-lt"/>
              </a:rPr>
              <a:t>Worry-free </a:t>
            </a:r>
            <a:r>
              <a:rPr lang="en-US" sz="1701" dirty="0" err="1">
                <a:latin typeface="+mj-lt"/>
              </a:rPr>
              <a:t>WiFi</a:t>
            </a:r>
            <a:br>
              <a:rPr lang="de-DE" sz="1701" dirty="0"/>
            </a:br>
            <a:r>
              <a:rPr lang="de-DE" sz="1701" dirty="0"/>
              <a:t>Easy </a:t>
            </a:r>
            <a:r>
              <a:rPr lang="en-US" sz="1701" dirty="0"/>
              <a:t>home network management for everyone in your household.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ACD2CAD-F7BD-4101-948D-93BC2EB85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2475" y="1550438"/>
            <a:ext cx="476233" cy="476233"/>
          </a:xfrm>
          <a:prstGeom prst="rect">
            <a:avLst/>
          </a:prstGeom>
        </p:spPr>
      </p:pic>
      <p:sp>
        <p:nvSpPr>
          <p:cNvPr id="34" name="Titel 1">
            <a:extLst>
              <a:ext uri="{FF2B5EF4-FFF2-40B4-BE49-F238E27FC236}">
                <a16:creationId xmlns:a16="http://schemas.microsoft.com/office/drawing/2014/main" id="{0743E3E6-5C8C-4603-8385-3FAD41AA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3" y="210675"/>
            <a:ext cx="10342650" cy="680333"/>
          </a:xfrm>
        </p:spPr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en-US" altLang="de-DE" dirty="0"/>
              <a:t> App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A38709-F973-4759-81D3-D5CFD9587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1953E-E9AA-4E49-A76C-79668DA4C0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18E110-2339-402F-A364-48BB03C95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996" y="3593523"/>
            <a:ext cx="5818565" cy="2249193"/>
          </a:xfrm>
          <a:prstGeom prst="rect">
            <a:avLst/>
          </a:prstGeom>
        </p:spPr>
      </p:pic>
      <p:sp>
        <p:nvSpPr>
          <p:cNvPr id="6" name="Inhaltsplatzhalter 18">
            <a:extLst>
              <a:ext uri="{FF2B5EF4-FFF2-40B4-BE49-F238E27FC236}">
                <a16:creationId xmlns:a16="http://schemas.microsoft.com/office/drawing/2014/main" id="{164075C2-9B3A-4681-B8AC-A2D2C216475A}"/>
              </a:ext>
            </a:extLst>
          </p:cNvPr>
          <p:cNvSpPr txBox="1">
            <a:spLocks/>
          </p:cNvSpPr>
          <p:nvPr/>
        </p:nvSpPr>
        <p:spPr>
          <a:xfrm>
            <a:off x="590504" y="1101213"/>
            <a:ext cx="8845316" cy="467138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134"/>
              </a:spcAft>
            </a:pPr>
            <a:endParaRPr lang="de-DE" sz="1600" dirty="0"/>
          </a:p>
        </p:txBody>
      </p:sp>
      <p:sp>
        <p:nvSpPr>
          <p:cNvPr id="7" name="Inhaltsplatzhalter 18">
            <a:extLst>
              <a:ext uri="{FF2B5EF4-FFF2-40B4-BE49-F238E27FC236}">
                <a16:creationId xmlns:a16="http://schemas.microsoft.com/office/drawing/2014/main" id="{7C1DDEFB-8055-4D2E-B8EA-51F0A0B1C161}"/>
              </a:ext>
            </a:extLst>
          </p:cNvPr>
          <p:cNvSpPr txBox="1">
            <a:spLocks/>
          </p:cNvSpPr>
          <p:nvPr/>
        </p:nvSpPr>
        <p:spPr>
          <a:xfrm>
            <a:off x="1718880" y="1737161"/>
            <a:ext cx="3819620" cy="60145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r>
              <a:rPr lang="en-US" b="1" dirty="0">
                <a:latin typeface="+mj-lt"/>
              </a:rPr>
              <a:t>Integrated seamlessly</a:t>
            </a:r>
            <a:br>
              <a:rPr lang="en-US" dirty="0">
                <a:latin typeface="TeleNeo Office" panose="020B0504040202090203" pitchFamily="34" charset="0"/>
              </a:rPr>
            </a:br>
            <a:r>
              <a:rPr lang="en-US" dirty="0">
                <a:latin typeface="TeleNeo Office" panose="020B0504040202090203" pitchFamily="34" charset="0"/>
              </a:rPr>
              <a:t>Magenta Voice Assistant applies to the whole </a:t>
            </a:r>
            <a:r>
              <a:rPr lang="en-US" dirty="0" err="1">
                <a:latin typeface="TeleNeo Office" panose="020B0504040202090203" pitchFamily="34" charset="0"/>
              </a:rPr>
              <a:t>MagentaZuhause</a:t>
            </a:r>
            <a:r>
              <a:rPr lang="en-US" dirty="0">
                <a:latin typeface="TeleNeo Office" panose="020B0504040202090203" pitchFamily="34" charset="0"/>
              </a:rPr>
              <a:t> Eco System.</a:t>
            </a:r>
          </a:p>
        </p:txBody>
      </p:sp>
      <p:sp>
        <p:nvSpPr>
          <p:cNvPr id="9" name="Inhaltsplatzhalter 18">
            <a:extLst>
              <a:ext uri="{FF2B5EF4-FFF2-40B4-BE49-F238E27FC236}">
                <a16:creationId xmlns:a16="http://schemas.microsoft.com/office/drawing/2014/main" id="{8AAB8935-C80D-4396-BA0D-3E5ADEE260E7}"/>
              </a:ext>
            </a:extLst>
          </p:cNvPr>
          <p:cNvSpPr txBox="1">
            <a:spLocks/>
          </p:cNvSpPr>
          <p:nvPr/>
        </p:nvSpPr>
        <p:spPr>
          <a:xfrm>
            <a:off x="1718880" y="2902988"/>
            <a:ext cx="3917244" cy="97534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0" lvl="1">
              <a:spcAft>
                <a:spcPts val="1323"/>
              </a:spcAft>
            </a:pPr>
            <a:r>
              <a:rPr lang="en-GB" b="1" dirty="0">
                <a:latin typeface="+mj-lt"/>
              </a:rPr>
              <a:t>Natural interaction</a:t>
            </a:r>
            <a:br>
              <a:rPr lang="en-GB" dirty="0">
                <a:latin typeface="TeleNeo Office" panose="020B0504040202090203" pitchFamily="34" charset="0"/>
              </a:rPr>
            </a:br>
            <a:r>
              <a:rPr lang="en-GB" dirty="0">
                <a:latin typeface="TeleNeo Office" panose="020B0504040202090203" pitchFamily="34" charset="0"/>
              </a:rPr>
              <a:t>Magenta Voice Assistant remedies the need for complex user interfaces and complex navigation.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D19E95-00DD-4173-8CE6-99B100AA7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002264" y="2276322"/>
            <a:ext cx="1806603" cy="3742249"/>
          </a:xfrm>
          <a:prstGeom prst="rect">
            <a:avLst/>
          </a:prstGeom>
        </p:spPr>
      </p:pic>
      <p:grpSp>
        <p:nvGrpSpPr>
          <p:cNvPr id="12" name="Gruppieren">
            <a:extLst>
              <a:ext uri="{FF2B5EF4-FFF2-40B4-BE49-F238E27FC236}">
                <a16:creationId xmlns:a16="http://schemas.microsoft.com/office/drawing/2014/main" id="{32519C99-665C-4A6E-A468-31AF0C8077D2}"/>
              </a:ext>
            </a:extLst>
          </p:cNvPr>
          <p:cNvGrpSpPr/>
          <p:nvPr/>
        </p:nvGrpSpPr>
        <p:grpSpPr>
          <a:xfrm>
            <a:off x="8175006" y="1476759"/>
            <a:ext cx="2179502" cy="4633710"/>
            <a:chOff x="0" y="0"/>
            <a:chExt cx="3861792" cy="8210331"/>
          </a:xfrm>
        </p:grpSpPr>
        <p:sp>
          <p:nvSpPr>
            <p:cNvPr id="13" name="Abgerundetes Rechteck">
              <a:extLst>
                <a:ext uri="{FF2B5EF4-FFF2-40B4-BE49-F238E27FC236}">
                  <a16:creationId xmlns:a16="http://schemas.microsoft.com/office/drawing/2014/main" id="{4D92B644-DF73-41F4-97F8-F6D2BCBD3A1A}"/>
                </a:ext>
              </a:extLst>
            </p:cNvPr>
            <p:cNvSpPr/>
            <p:nvPr/>
          </p:nvSpPr>
          <p:spPr>
            <a:xfrm>
              <a:off x="0" y="0"/>
              <a:ext cx="3861792" cy="8210331"/>
            </a:xfrm>
            <a:prstGeom prst="roundRect">
              <a:avLst>
                <a:gd name="adj" fmla="val 14224"/>
              </a:avLst>
            </a:prstGeom>
            <a:solidFill>
              <a:srgbClr val="777EAB"/>
            </a:solidFill>
            <a:ln w="12700" cap="flat">
              <a:noFill/>
              <a:miter lim="400000"/>
            </a:ln>
            <a:effectLst>
              <a:outerShdw blurRad="609600" dist="25400" dir="5400000" rotWithShape="0">
                <a:srgbClr val="000000">
                  <a:alpha val="24307"/>
                </a:srgbClr>
              </a:outerShdw>
            </a:effectLst>
          </p:spPr>
          <p:txBody>
            <a:bodyPr wrap="square" lIns="24001" tIns="24001" rIns="24001" bIns="24001" numCol="1" anchor="ctr">
              <a:noAutofit/>
            </a:bodyPr>
            <a:lstStyle/>
            <a:p>
              <a:pPr algn="ctr" defTabSz="390007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12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Abgerundetes Rechteck">
              <a:extLst>
                <a:ext uri="{FF2B5EF4-FFF2-40B4-BE49-F238E27FC236}">
                  <a16:creationId xmlns:a16="http://schemas.microsoft.com/office/drawing/2014/main" id="{60E48CE2-F742-47D4-BDF8-5D5A14A1519C}"/>
                </a:ext>
              </a:extLst>
            </p:cNvPr>
            <p:cNvSpPr/>
            <p:nvPr/>
          </p:nvSpPr>
          <p:spPr>
            <a:xfrm>
              <a:off x="1355388" y="147656"/>
              <a:ext cx="1151016" cy="95492"/>
            </a:xfrm>
            <a:prstGeom prst="roundRect">
              <a:avLst>
                <a:gd name="adj" fmla="val 50000"/>
              </a:avLst>
            </a:prstGeom>
            <a:solidFill>
              <a:srgbClr val="372C55"/>
            </a:solidFill>
            <a:ln w="12700" cap="flat">
              <a:noFill/>
              <a:miter lim="400000"/>
            </a:ln>
            <a:effectLst/>
          </p:spPr>
          <p:txBody>
            <a:bodyPr wrap="square" lIns="24001" tIns="24001" rIns="24001" bIns="24001" numCol="1" anchor="ctr">
              <a:noAutofit/>
            </a:bodyPr>
            <a:lstStyle/>
            <a:p>
              <a:pPr algn="ctr" defTabSz="390007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12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Abgerundetes Rechteck">
              <a:extLst>
                <a:ext uri="{FF2B5EF4-FFF2-40B4-BE49-F238E27FC236}">
                  <a16:creationId xmlns:a16="http://schemas.microsoft.com/office/drawing/2014/main" id="{7562A4B9-1D8E-4A7C-88B0-F6FDF0D5D0A3}"/>
                </a:ext>
              </a:extLst>
            </p:cNvPr>
            <p:cNvSpPr/>
            <p:nvPr/>
          </p:nvSpPr>
          <p:spPr>
            <a:xfrm>
              <a:off x="1139501" y="147656"/>
              <a:ext cx="97608" cy="95492"/>
            </a:xfrm>
            <a:prstGeom prst="roundRect">
              <a:avLst>
                <a:gd name="adj" fmla="val 50000"/>
              </a:avLst>
            </a:prstGeom>
            <a:solidFill>
              <a:srgbClr val="372C55"/>
            </a:solidFill>
            <a:ln w="12700" cap="flat">
              <a:noFill/>
              <a:miter lim="400000"/>
            </a:ln>
            <a:effectLst/>
          </p:spPr>
          <p:txBody>
            <a:bodyPr wrap="square" lIns="24001" tIns="24001" rIns="24001" bIns="24001" numCol="1" anchor="ctr">
              <a:noAutofit/>
            </a:bodyPr>
            <a:lstStyle/>
            <a:p>
              <a:pPr algn="ctr" defTabSz="390007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12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6" name="IMG_0256.PNG">
              <a:extLst>
                <a:ext uri="{FF2B5EF4-FFF2-40B4-BE49-F238E27FC236}">
                  <a16:creationId xmlns:a16="http://schemas.microsoft.com/office/drawing/2014/main" id="{27B9A5E2-6EF2-404C-B72A-049ADB9A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9" r="99"/>
            <a:stretch/>
          </p:blipFill>
          <p:spPr>
            <a:xfrm>
              <a:off x="144367" y="343193"/>
              <a:ext cx="3573066" cy="775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99" extrusionOk="0">
                  <a:moveTo>
                    <a:pt x="4568" y="0"/>
                  </a:moveTo>
                  <a:cubicBezTo>
                    <a:pt x="3227" y="0"/>
                    <a:pt x="2424" y="0"/>
                    <a:pt x="1888" y="103"/>
                  </a:cubicBezTo>
                  <a:cubicBezTo>
                    <a:pt x="1115" y="233"/>
                    <a:pt x="504" y="514"/>
                    <a:pt x="223" y="871"/>
                  </a:cubicBezTo>
                  <a:cubicBezTo>
                    <a:pt x="-1" y="1118"/>
                    <a:pt x="0" y="1488"/>
                    <a:pt x="0" y="2106"/>
                  </a:cubicBezTo>
                  <a:lnTo>
                    <a:pt x="0" y="19494"/>
                  </a:lnTo>
                  <a:cubicBezTo>
                    <a:pt x="0" y="20112"/>
                    <a:pt x="-1" y="20482"/>
                    <a:pt x="223" y="20729"/>
                  </a:cubicBezTo>
                  <a:cubicBezTo>
                    <a:pt x="504" y="21086"/>
                    <a:pt x="1115" y="21367"/>
                    <a:pt x="1888" y="21497"/>
                  </a:cubicBezTo>
                  <a:cubicBezTo>
                    <a:pt x="2424" y="21600"/>
                    <a:pt x="3227" y="21600"/>
                    <a:pt x="4568" y="21600"/>
                  </a:cubicBezTo>
                  <a:lnTo>
                    <a:pt x="17028" y="21600"/>
                  </a:lnTo>
                  <a:cubicBezTo>
                    <a:pt x="18369" y="21600"/>
                    <a:pt x="19174" y="21600"/>
                    <a:pt x="19710" y="21497"/>
                  </a:cubicBezTo>
                  <a:cubicBezTo>
                    <a:pt x="20483" y="21367"/>
                    <a:pt x="21094" y="21086"/>
                    <a:pt x="21375" y="20729"/>
                  </a:cubicBezTo>
                  <a:cubicBezTo>
                    <a:pt x="21599" y="20482"/>
                    <a:pt x="21598" y="20112"/>
                    <a:pt x="21598" y="19494"/>
                  </a:cubicBezTo>
                  <a:lnTo>
                    <a:pt x="21598" y="2106"/>
                  </a:lnTo>
                  <a:cubicBezTo>
                    <a:pt x="21598" y="1488"/>
                    <a:pt x="21599" y="1118"/>
                    <a:pt x="21375" y="871"/>
                  </a:cubicBezTo>
                  <a:cubicBezTo>
                    <a:pt x="21094" y="514"/>
                    <a:pt x="20483" y="233"/>
                    <a:pt x="19710" y="103"/>
                  </a:cubicBezTo>
                  <a:cubicBezTo>
                    <a:pt x="19174" y="0"/>
                    <a:pt x="18369" y="0"/>
                    <a:pt x="17028" y="0"/>
                  </a:cubicBezTo>
                  <a:lnTo>
                    <a:pt x="456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7F485100-922E-4C46-B56F-EEBD0D7E0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1334" y="3117819"/>
            <a:ext cx="475704" cy="47570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A823B89-24B6-452D-88AD-771136E7C5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7835" y="1823592"/>
            <a:ext cx="476233" cy="47623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5166E5-69EA-4BAD-A825-5D3EE17EFC25}"/>
              </a:ext>
            </a:extLst>
          </p:cNvPr>
          <p:cNvGrpSpPr/>
          <p:nvPr/>
        </p:nvGrpSpPr>
        <p:grpSpPr>
          <a:xfrm>
            <a:off x="6769436" y="1785127"/>
            <a:ext cx="2483763" cy="599137"/>
            <a:chOff x="3243222" y="3152664"/>
            <a:chExt cx="3264861" cy="787554"/>
          </a:xfrm>
        </p:grpSpPr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84851715-D20E-4736-8DA5-90B839942B1D}"/>
                </a:ext>
              </a:extLst>
            </p:cNvPr>
            <p:cNvSpPr/>
            <p:nvPr/>
          </p:nvSpPr>
          <p:spPr>
            <a:xfrm>
              <a:off x="3243222" y="3152664"/>
              <a:ext cx="3264861" cy="648548"/>
            </a:xfrm>
            <a:prstGeom prst="roundRect">
              <a:avLst/>
            </a:prstGeom>
            <a:solidFill>
              <a:srgbClr val="E2007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001" tIns="48001" rIns="48001" bIns="48001" numCol="1" spcCol="38100" rtlCol="0" anchor="ctr">
              <a:spAutoFit/>
            </a:bodyPr>
            <a:lstStyle/>
            <a:p>
              <a:pPr algn="ctr" defTabSz="780015" hangingPunct="0"/>
              <a:r>
                <a:rPr lang="de-DE" sz="2268">
                  <a:solidFill>
                    <a:srgbClr val="FFFFFF"/>
                  </a:solidFill>
                  <a:latin typeface="TeleNeo Office" panose="020B0504040202090203" pitchFamily="34" charset="0"/>
                  <a:ea typeface="Helvetica Neue Medium"/>
                  <a:cs typeface="Helvetica Neue Medium"/>
                  <a:sym typeface="Helvetica Neue Medium"/>
                </a:rPr>
                <a:t>Start </a:t>
              </a:r>
              <a:r>
                <a:rPr lang="de-DE" sz="2268" err="1">
                  <a:solidFill>
                    <a:srgbClr val="FFFFFF"/>
                  </a:solidFill>
                  <a:latin typeface="TeleNeo Office" panose="020B0504040202090203" pitchFamily="34" charset="0"/>
                  <a:ea typeface="Helvetica Neue Medium"/>
                  <a:cs typeface="Helvetica Neue Medium"/>
                  <a:sym typeface="Helvetica Neue Medium"/>
                </a:rPr>
                <a:t>movie</a:t>
              </a:r>
              <a:r>
                <a:rPr lang="de-DE" sz="2268">
                  <a:solidFill>
                    <a:srgbClr val="FFFFFF"/>
                  </a:solidFill>
                  <a:latin typeface="TeleNeo Office" panose="020B0504040202090203" pitchFamily="34" charset="0"/>
                  <a:ea typeface="Helvetica Neue Medium"/>
                  <a:cs typeface="Helvetica Neue Medium"/>
                  <a:sym typeface="Helvetica Neue Medium"/>
                </a:rPr>
                <a:t> </a:t>
              </a:r>
              <a:r>
                <a:rPr lang="de-DE" sz="2268" err="1">
                  <a:solidFill>
                    <a:srgbClr val="FFFFFF"/>
                  </a:solidFill>
                  <a:latin typeface="TeleNeo Office" panose="020B0504040202090203" pitchFamily="34" charset="0"/>
                  <a:ea typeface="Helvetica Neue Medium"/>
                  <a:cs typeface="Helvetica Neue Medium"/>
                  <a:sym typeface="Helvetica Neue Medium"/>
                </a:rPr>
                <a:t>night</a:t>
              </a:r>
              <a:endParaRPr lang="de-DE" sz="2268">
                <a:solidFill>
                  <a:srgbClr val="FFFFFF"/>
                </a:solidFill>
                <a:latin typeface="TeleNeo Office" panose="020B0504040202090203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49BA90D0-C4D7-48DC-AF8A-6CDD08F03E30}"/>
                </a:ext>
              </a:extLst>
            </p:cNvPr>
            <p:cNvSpPr/>
            <p:nvPr/>
          </p:nvSpPr>
          <p:spPr>
            <a:xfrm>
              <a:off x="3243222" y="3201055"/>
              <a:ext cx="163813" cy="739163"/>
            </a:xfrm>
            <a:prstGeom prst="rect">
              <a:avLst/>
            </a:prstGeom>
            <a:solidFill>
              <a:srgbClr val="E2007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001" tIns="48001" rIns="48001" bIns="48001" numCol="1" spcCol="38100" rtlCol="0" anchor="ctr">
              <a:spAutoFit/>
            </a:bodyPr>
            <a:lstStyle/>
            <a:p>
              <a:pPr algn="ctr" defTabSz="780015" hangingPunct="0"/>
              <a:endParaRPr lang="de-DE" sz="302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Titel 1">
            <a:extLst>
              <a:ext uri="{FF2B5EF4-FFF2-40B4-BE49-F238E27FC236}">
                <a16:creationId xmlns:a16="http://schemas.microsoft.com/office/drawing/2014/main" id="{6FF7D292-3A9B-49DE-9385-D166DEB7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13" y="210675"/>
            <a:ext cx="10342650" cy="680333"/>
          </a:xfrm>
        </p:spPr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en-US" altLang="de-DE" dirty="0"/>
              <a:t> App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5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F883B-D8D5-4557-B1A8-6E71EE1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780" dirty="0" err="1"/>
              <a:t>Magenta</a:t>
            </a:r>
            <a:r>
              <a:rPr lang="de-DE" sz="3780" dirty="0" err="1">
                <a:latin typeface="TeleNeo Office" panose="020B0504040202090203" pitchFamily="34" charset="0"/>
              </a:rPr>
              <a:t>Zuhause</a:t>
            </a:r>
            <a:r>
              <a:rPr lang="de-DE" dirty="0"/>
              <a:t> TV &amp; Mobile App</a:t>
            </a:r>
            <a:endParaRPr lang="en-US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EC26DE7-9D1C-417B-A37F-7905E47FBD6B}"/>
              </a:ext>
            </a:extLst>
          </p:cNvPr>
          <p:cNvSpPr txBox="1">
            <a:spLocks/>
          </p:cNvSpPr>
          <p:nvPr/>
        </p:nvSpPr>
        <p:spPr bwMode="gray">
          <a:xfrm>
            <a:off x="11033621" y="6033842"/>
            <a:ext cx="238117" cy="306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4017">
              <a:defRPr/>
            </a:pPr>
            <a:fld id="{A1A5E10D-79A5-49BA-9648-53481340C65F}" type="slidenum">
              <a:rPr lang="en-US" sz="850">
                <a:solidFill>
                  <a:prstClr val="black"/>
                </a:solidFill>
                <a:latin typeface="TeleNeo Office"/>
              </a:rPr>
              <a:pPr defTabSz="864017">
                <a:defRPr/>
              </a:pPr>
              <a:t>9</a:t>
            </a:fld>
            <a:endParaRPr lang="en-US" sz="850" dirty="0">
              <a:solidFill>
                <a:prstClr val="black"/>
              </a:solidFill>
              <a:latin typeface="TeleNeo Office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96B796B0-D0F8-4FC3-8F4B-5FD71D2E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4" y="1215132"/>
            <a:ext cx="8149824" cy="446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BEBE7163-6499-4951-8C4A-0090271B75E9-L0-001">
            <a:extLst>
              <a:ext uri="{FF2B5EF4-FFF2-40B4-BE49-F238E27FC236}">
                <a16:creationId xmlns:a16="http://schemas.microsoft.com/office/drawing/2014/main" id="{06B7ADA8-473B-4E05-A141-34AA7A85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13" y="450000"/>
            <a:ext cx="2489166" cy="5385276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31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_MASTER_16-9_DE_20161212" id="{F9703598-14F8-4EAE-9E72-4160AE82BC6B}" vid="{8DFCCBEC-E08F-41C4-9235-6ADDBC377A91}"/>
    </a:ext>
  </a:extLst>
</a:theme>
</file>

<file path=ppt/theme/theme2.xml><?xml version="1.0" encoding="utf-8"?>
<a:theme xmlns:a="http://schemas.openxmlformats.org/drawingml/2006/main" name="1_Telekom 2020 EN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2" id="{C4FB7280-A1FC-46E9-BB81-FA5882656803}" vid="{1AAD8BF9-E40C-4FE9-86CC-93DC4CB4BA49}"/>
    </a:ext>
  </a:extLst>
</a:theme>
</file>

<file path=ppt/theme/theme3.xml><?xml version="1.0" encoding="utf-8"?>
<a:theme xmlns:a="http://schemas.openxmlformats.org/drawingml/2006/main" name="Deutsche Telekom – Circle (06/2021)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K16_Deutsche Telekom_Master_Shape_Kreis_V04.potx" id="{B48D5E74-FAC7-4557-A733-7C41ABC9E4DA}" vid="{259B73C6-771B-4962-BF43-3380D8361556}"/>
    </a:ext>
  </a:extLst>
</a:theme>
</file>

<file path=ppt/theme/theme4.xml><?xml version="1.0" encoding="utf-8"?>
<a:theme xmlns:a="http://schemas.openxmlformats.org/drawingml/2006/main" name="Deutsche Telekom – Puzzle (06/21)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Puzzle_Shape_062021_DE.potx" id="{CB9BB5FB-7CEE-4FE2-B9CC-5F0B348817E4}" vid="{93CD7CDC-DA68-4D1B-BDF7-364F4077935F}"/>
    </a:ext>
  </a:extLst>
</a:theme>
</file>

<file path=ppt/theme/theme5.xml><?xml version="1.0" encoding="utf-8"?>
<a:theme xmlns:a="http://schemas.openxmlformats.org/drawingml/2006/main" name="Deutsche Telekom – Angl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elekom_Master_Angle_Shape_022022_DE_V03a.potx" id="{9A8A9945-2CF8-4BB3-993F-9694BA2085F3}" vid="{23004172-17F1-4167-BC1A-8AD72F942061}"/>
    </a:ext>
  </a:extLst>
</a:theme>
</file>

<file path=ppt/theme/theme6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67BA182C67CDE438013A7D0EF8FD3CE" ma:contentTypeVersion="0" ma:contentTypeDescription="Ein neues Dokument erstellen." ma:contentTypeScope="" ma:versionID="53ceeef3a579c8b042410c3bf0502b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EB26FA-D6E7-4AE3-942C-371A311031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62176D-D08E-4F92-9394-043D4F82E34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184558-76A6-4367-B174-8FFF1BAA7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Office PowerPoint</Application>
  <PresentationFormat>Benutzerdefiniert</PresentationFormat>
  <Paragraphs>169</Paragraphs>
  <Slides>20</Slides>
  <Notes>15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5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9" baseType="lpstr">
      <vt:lpstr>Arial</vt:lpstr>
      <vt:lpstr>Helvetica Neue Medium</vt:lpstr>
      <vt:lpstr>system-ui</vt:lpstr>
      <vt:lpstr>TeleGrotesk Headline</vt:lpstr>
      <vt:lpstr>TeleGrotesk Headline Ultra</vt:lpstr>
      <vt:lpstr>TeleGrotesk Next</vt:lpstr>
      <vt:lpstr>TeleGrotesk Next Ultra</vt:lpstr>
      <vt:lpstr>Tele-GroteskNor</vt:lpstr>
      <vt:lpstr>Tele-GroteskUlt</vt:lpstr>
      <vt:lpstr>TeleNeo Office</vt:lpstr>
      <vt:lpstr>TeleNeo Office ExtraBold</vt:lpstr>
      <vt:lpstr>Wingdings</vt:lpstr>
      <vt:lpstr>Wingdings 2</vt:lpstr>
      <vt:lpstr>3_Telekom 16:9 2016 DE</vt:lpstr>
      <vt:lpstr>1_Telekom 2020 EN</vt:lpstr>
      <vt:lpstr>Deutsche Telekom – Circle (06/2021)</vt:lpstr>
      <vt:lpstr>Deutsche Telekom – Puzzle (06/21)</vt:lpstr>
      <vt:lpstr>Deutsche Telekom – Angle</vt:lpstr>
      <vt:lpstr>think-cell Folie</vt:lpstr>
      <vt:lpstr>MagentaZuhause App and Web Of Things</vt:lpstr>
      <vt:lpstr>PowerPoint-Präsentation</vt:lpstr>
      <vt:lpstr>PowerPoint-Präsentation</vt:lpstr>
      <vt:lpstr>MagentaZuhause App </vt:lpstr>
      <vt:lpstr>MagentaZuhause App – Routine templates</vt:lpstr>
      <vt:lpstr>MagentaZuhause App – Custom routines</vt:lpstr>
      <vt:lpstr>MagentaZuhause App </vt:lpstr>
      <vt:lpstr>MagentaZuhause App </vt:lpstr>
      <vt:lpstr>MagentaZuhause TV &amp; Mobile App</vt:lpstr>
      <vt:lpstr>PowerPoint-Präsentation</vt:lpstr>
      <vt:lpstr>WoT Data Model</vt:lpstr>
      <vt:lpstr>WoT Data Model</vt:lpstr>
      <vt:lpstr>WoT Data Model</vt:lpstr>
      <vt:lpstr>WoT Data Model</vt:lpstr>
      <vt:lpstr>WoT Data Model</vt:lpstr>
      <vt:lpstr>Challenges</vt:lpstr>
      <vt:lpstr>Challenges</vt:lpstr>
      <vt:lpstr>PowerPoint-Präsentation</vt:lpstr>
      <vt:lpstr>PowerPoint-Präsentation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HubWWP PIP#6:  Business Context</dc:title>
  <dc:creator/>
  <cp:lastModifiedBy/>
  <cp:revision>4</cp:revision>
  <dcterms:created xsi:type="dcterms:W3CDTF">2021-03-23T14:46:19Z</dcterms:created>
  <dcterms:modified xsi:type="dcterms:W3CDTF">2022-12-01T12:57:03Z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0x010100E67BA182C67CDE438013A7D0EF8FD3CE</vt:lpwstr>
  </property>
</Properties>
</file>